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372" r:id="rId4"/>
  </p:sldMasterIdLst>
  <p:notesMasterIdLst>
    <p:notesMasterId r:id="rId15"/>
  </p:notesMasterIdLst>
  <p:sldIdLst>
    <p:sldId id="256" r:id="rId5"/>
    <p:sldId id="2147376329" r:id="rId6"/>
    <p:sldId id="2147376548" r:id="rId7"/>
    <p:sldId id="2147376547" r:id="rId8"/>
    <p:sldId id="2147376546" r:id="rId9"/>
    <p:sldId id="2147376545" r:id="rId10"/>
    <p:sldId id="2147376544" r:id="rId11"/>
    <p:sldId id="2147376543" r:id="rId12"/>
    <p:sldId id="1177" r:id="rId13"/>
    <p:sldId id="2147376549" r:id="rId14"/>
  </p:sldIdLst>
  <p:sldSz cx="12192000" cy="6858000"/>
  <p:notesSz cx="6797675" cy="9926638"/>
  <p:defaultTextStyle>
    <a:defPPr>
      <a:defRPr lang="zh-TW"/>
    </a:defPPr>
    <a:lvl1pPr algn="l" rtl="0" fontAlgn="base">
      <a:spcBef>
        <a:spcPct val="0"/>
      </a:spcBef>
      <a:spcAft>
        <a:spcPct val="0"/>
      </a:spcAft>
      <a:defRPr kumimoji="1"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34" charset="-128"/>
        <a:cs typeface="+mn-cs"/>
      </a:defRPr>
    </a:lvl5pPr>
    <a:lvl6pPr marL="2286000" algn="l" defTabSz="914400" rtl="0" eaLnBrk="1" latinLnBrk="0" hangingPunct="1">
      <a:defRPr kumimoji="1" kern="1200">
        <a:solidFill>
          <a:schemeClr val="tx1"/>
        </a:solidFill>
        <a:latin typeface="Arial" charset="0"/>
        <a:ea typeface="ＭＳ Ｐゴシック" pitchFamily="34" charset="-128"/>
        <a:cs typeface="+mn-cs"/>
      </a:defRPr>
    </a:lvl6pPr>
    <a:lvl7pPr marL="2743200" algn="l" defTabSz="914400" rtl="0" eaLnBrk="1" latinLnBrk="0" hangingPunct="1">
      <a:defRPr kumimoji="1" kern="1200">
        <a:solidFill>
          <a:schemeClr val="tx1"/>
        </a:solidFill>
        <a:latin typeface="Arial" charset="0"/>
        <a:ea typeface="ＭＳ Ｐゴシック" pitchFamily="34" charset="-128"/>
        <a:cs typeface="+mn-cs"/>
      </a:defRPr>
    </a:lvl7pPr>
    <a:lvl8pPr marL="3200400" algn="l" defTabSz="914400" rtl="0" eaLnBrk="1" latinLnBrk="0" hangingPunct="1">
      <a:defRPr kumimoji="1" kern="1200">
        <a:solidFill>
          <a:schemeClr val="tx1"/>
        </a:solidFill>
        <a:latin typeface="Arial" charset="0"/>
        <a:ea typeface="ＭＳ Ｐゴシック" pitchFamily="34" charset="-128"/>
        <a:cs typeface="+mn-cs"/>
      </a:defRPr>
    </a:lvl8pPr>
    <a:lvl9pPr marL="3657600" algn="l" defTabSz="914400" rtl="0" eaLnBrk="1" latinLnBrk="0" hangingPunct="1">
      <a:defRPr kumimoji="1"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99"/>
    <a:srgbClr val="FF3399"/>
    <a:srgbClr val="FF66CC"/>
    <a:srgbClr val="99CC00"/>
    <a:srgbClr val="339966"/>
    <a:srgbClr val="009999"/>
    <a:srgbClr val="CC99FF"/>
    <a:srgbClr val="FF00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defRPr>
            </a:lvl1pPr>
          </a:lstStyle>
          <a:p>
            <a:pPr>
              <a:defRPr/>
            </a:pPr>
            <a:fld id="{2C10333B-FA97-44FE-BD9E-2AA7ED515592}" type="datetimeFigureOut">
              <a:rPr lang="zh-TW" altLang="en-US"/>
              <a:pPr>
                <a:defRPr/>
              </a:pPr>
              <a:t>2024/9/4</a:t>
            </a:fld>
            <a:endParaRPr lang="zh-TW" altLang="en-US"/>
          </a:p>
        </p:txBody>
      </p:sp>
      <p:sp>
        <p:nvSpPr>
          <p:cNvPr id="4" name="投影片圖像版面配置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defRPr>
            </a:lvl1pPr>
          </a:lstStyle>
          <a:p>
            <a:pPr>
              <a:defRPr/>
            </a:pPr>
            <a:fld id="{BBAB06CA-D942-4AC6-8048-5B8E8A7D56F1}" type="slidenum">
              <a:rPr lang="zh-TW" altLang="en-US"/>
              <a:pPr>
                <a:defRPr/>
              </a:pPr>
              <a:t>‹#›</a:t>
            </a:fld>
            <a:endParaRPr lang="zh-TW" altLang="en-US"/>
          </a:p>
        </p:txBody>
      </p:sp>
    </p:spTree>
    <p:extLst>
      <p:ext uri="{BB962C8B-B14F-4D97-AF65-F5344CB8AC3E}">
        <p14:creationId xmlns:p14="http://schemas.microsoft.com/office/powerpoint/2010/main" val="30661798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p:cNvSpPr>
            <a:spLocks noGrp="1" noRot="1" noChangeAspect="1" noTextEdit="1"/>
          </p:cNvSpPr>
          <p:nvPr>
            <p:ph type="sldImg"/>
          </p:nvPr>
        </p:nvSpPr>
        <p:spPr bwMode="auto">
          <a:xfrm>
            <a:off x="90488" y="744538"/>
            <a:ext cx="6616700"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a:p>
        </p:txBody>
      </p:sp>
      <p:sp>
        <p:nvSpPr>
          <p:cNvPr id="4" name="投影片編號版面配置區 3"/>
          <p:cNvSpPr>
            <a:spLocks noGrp="1"/>
          </p:cNvSpPr>
          <p:nvPr>
            <p:ph type="sldNum" sz="quarter" idx="5"/>
          </p:nvPr>
        </p:nvSpPr>
        <p:spPr/>
        <p:txBody>
          <a:bodyPr/>
          <a:lstStyle/>
          <a:p>
            <a:pPr>
              <a:defRPr/>
            </a:pPr>
            <a:fld id="{11AB37AF-C29E-4FF9-8588-7316A110D3A2}" type="slidenum">
              <a:rPr lang="zh-TW" altLang="en-US" smtClean="0"/>
              <a:pPr>
                <a:defRPr/>
              </a:pPr>
              <a:t>1</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生產推進課負責製造一部</a:t>
            </a:r>
            <a:r>
              <a:rPr lang="en-US" altLang="zh-TW"/>
              <a:t>DX</a:t>
            </a:r>
            <a:r>
              <a:rPr lang="zh-TW" altLang="en-US"/>
              <a:t>活動的導入，今年主要推進</a:t>
            </a:r>
            <a:r>
              <a:rPr lang="en-US" altLang="zh-TW"/>
              <a:t>Tableau</a:t>
            </a:r>
            <a:r>
              <a:rPr lang="zh-TW" altLang="en-US"/>
              <a:t>及 </a:t>
            </a:r>
            <a:r>
              <a:rPr lang="en-US" altLang="zh-TW"/>
              <a:t>Python</a:t>
            </a:r>
            <a:r>
              <a:rPr lang="zh-TW" altLang="en-US"/>
              <a:t>的應用，目前各項目的導入進度如上表所示。</a:t>
            </a:r>
            <a:endParaRPr lang="en-US" altLang="zh-TW"/>
          </a:p>
          <a:p>
            <a:r>
              <a:rPr lang="en-US" altLang="zh-TW"/>
              <a:t>RPA</a:t>
            </a:r>
            <a:r>
              <a:rPr lang="zh-TW" altLang="en-US"/>
              <a:t>的應用，因人員技術仍在培訓中，下半年或明年在開始推進。 </a:t>
            </a:r>
            <a:endParaRPr lang="en-US" altLang="zh-TW"/>
          </a:p>
          <a:p>
            <a:endParaRPr lang="en-US" altLang="zh-TW"/>
          </a:p>
          <a:p>
            <a:r>
              <a:rPr lang="zh-TW" altLang="en-US"/>
              <a:t>製造一部</a:t>
            </a:r>
            <a:r>
              <a:rPr lang="en-US" altLang="zh-TW"/>
              <a:t>DX</a:t>
            </a:r>
            <a:r>
              <a:rPr lang="zh-TW" altLang="en-US"/>
              <a:t>活動</a:t>
            </a:r>
            <a:r>
              <a:rPr lang="ja-JP" altLang="en-US"/>
              <a:t>について今年</a:t>
            </a:r>
            <a:r>
              <a:rPr lang="zh-TW" altLang="en-US"/>
              <a:t>生產推進</a:t>
            </a:r>
            <a:r>
              <a:rPr lang="ja-JP" altLang="en-US"/>
              <a:t>課は主に</a:t>
            </a:r>
            <a:r>
              <a:rPr lang="en-US" altLang="ja-JP"/>
              <a:t>Tableau</a:t>
            </a:r>
            <a:r>
              <a:rPr lang="ja-JP" altLang="en-US"/>
              <a:t>と</a:t>
            </a:r>
            <a:r>
              <a:rPr lang="en-US" altLang="ja-JP"/>
              <a:t>Python</a:t>
            </a:r>
            <a:r>
              <a:rPr lang="ja-JP" altLang="en-US"/>
              <a:t>の導入を推進しています。現在の</a:t>
            </a:r>
            <a:r>
              <a:rPr lang="zh-TW" altLang="en-US"/>
              <a:t>各項目</a:t>
            </a:r>
            <a:r>
              <a:rPr lang="ja-JP" altLang="en-US"/>
              <a:t>の導入進捗状況は上表のとおりです。</a:t>
            </a:r>
          </a:p>
          <a:p>
            <a:r>
              <a:rPr lang="ja-JP" altLang="en-US"/>
              <a:t>人材技術はまだ育成中のため、</a:t>
            </a:r>
            <a:r>
              <a:rPr lang="en-US" altLang="ja-JP"/>
              <a:t>RPA</a:t>
            </a:r>
            <a:r>
              <a:rPr lang="ja-JP" altLang="en-US"/>
              <a:t>の応用が始めるのは下半期か来年になるだろうと思います。</a:t>
            </a:r>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B9624-0B8D-481C-8560-0C47B0D8FC85}"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78442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a:t>
            </a:r>
            <a:r>
              <a:rPr lang="en-US" altLang="zh-TW"/>
              <a:t>BI</a:t>
            </a:r>
            <a:r>
              <a:rPr lang="zh-TW" altLang="en-US"/>
              <a:t>軟體方面，利用 </a:t>
            </a:r>
            <a:r>
              <a:rPr lang="en-US" altLang="zh-TW"/>
              <a:t>Tableau </a:t>
            </a:r>
            <a:r>
              <a:rPr lang="zh-TW" altLang="en-US"/>
              <a:t>製作品質監控儀表板</a:t>
            </a:r>
            <a:r>
              <a:rPr lang="en-US" altLang="zh-TW"/>
              <a:t>,</a:t>
            </a:r>
            <a:r>
              <a:rPr lang="zh-TW" altLang="en-US"/>
              <a:t>隨時提供自動化資料做出精準決策。</a:t>
            </a:r>
            <a:endParaRPr lang="en-US" altLang="zh-TW"/>
          </a:p>
          <a:p>
            <a:endParaRPr lang="en-US" altLang="zh-TW"/>
          </a:p>
          <a:p>
            <a:r>
              <a:rPr lang="en-US" altLang="ja-JP"/>
              <a:t>BI </a:t>
            </a:r>
            <a:r>
              <a:rPr lang="ja-JP" altLang="en-US"/>
              <a:t>ソフトに関しては、</a:t>
            </a:r>
            <a:r>
              <a:rPr lang="en-US" altLang="ja-JP"/>
              <a:t>Tableau</a:t>
            </a:r>
            <a:r>
              <a:rPr lang="ja-JP" altLang="en-US"/>
              <a:t>を使用して品質監視ダッシュボードを作成し、正確な意思決定を行うためにいつでも自動化データを提供します。</a:t>
            </a:r>
            <a:endParaRPr lang="zh-TW" altLang="en-US"/>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4</a:t>
            </a:fld>
            <a:endParaRPr lang="zh-TW" altLang="en-US"/>
          </a:p>
        </p:txBody>
      </p:sp>
    </p:spTree>
    <p:extLst>
      <p:ext uri="{BB962C8B-B14F-4D97-AF65-F5344CB8AC3E}">
        <p14:creationId xmlns:p14="http://schemas.microsoft.com/office/powerpoint/2010/main" val="242298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Tableau </a:t>
            </a:r>
            <a:r>
              <a:rPr lang="zh-TW" altLang="en-US">
                <a:ea typeface="新細明體"/>
              </a:rPr>
              <a:t>在製造部門也可削減人員之定例作業，目前區分為定常出荷作業及品質調查作業兩大類進行。</a:t>
            </a:r>
            <a:endParaRPr lang="en-US" altLang="zh-TW">
              <a:ea typeface="新細明體"/>
            </a:endParaRPr>
          </a:p>
          <a:p>
            <a:endParaRPr lang="en-US" altLang="zh-TW"/>
          </a:p>
          <a:p>
            <a:r>
              <a:rPr lang="en-US" altLang="ja-JP">
                <a:ea typeface="ＭＳ Ｐゴシック"/>
              </a:rPr>
              <a:t>Tableau</a:t>
            </a:r>
            <a:r>
              <a:rPr lang="ja-JP" altLang="en-US">
                <a:ea typeface="ＭＳ Ｐゴシック"/>
              </a:rPr>
              <a:t>の使用で製造部門の定例作業も削減できます。現在、</a:t>
            </a:r>
            <a:r>
              <a:rPr lang="zh-TW" altLang="en-US">
                <a:ea typeface="新細明體"/>
              </a:rPr>
              <a:t>定常出荷作業</a:t>
            </a:r>
            <a:r>
              <a:rPr lang="ja-JP" altLang="en-US">
                <a:ea typeface="ＭＳ Ｐゴシック"/>
              </a:rPr>
              <a:t>と品質調査</a:t>
            </a:r>
            <a:r>
              <a:rPr lang="zh-TW" altLang="en-US">
                <a:ea typeface="新細明體"/>
              </a:rPr>
              <a:t>作業</a:t>
            </a:r>
            <a:r>
              <a:rPr lang="ja-JP" altLang="en-US">
                <a:ea typeface="ＭＳ Ｐゴシック"/>
              </a:rPr>
              <a:t>の</a:t>
            </a:r>
            <a:r>
              <a:rPr lang="en-US" altLang="ja-JP">
                <a:ea typeface="ＭＳ Ｐゴシック"/>
              </a:rPr>
              <a:t>2 </a:t>
            </a:r>
            <a:r>
              <a:rPr lang="ja-JP" altLang="en-US">
                <a:ea typeface="ＭＳ Ｐゴシック"/>
              </a:rPr>
              <a:t>つに分かれています。</a:t>
            </a:r>
            <a:endParaRPr lang="zh-TW" altLang="en-US">
              <a:ea typeface="ＭＳ Ｐゴシック"/>
            </a:endParaRPr>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5</a:t>
            </a:fld>
            <a:endParaRPr lang="zh-TW" altLang="en-US"/>
          </a:p>
        </p:txBody>
      </p:sp>
    </p:spTree>
    <p:extLst>
      <p:ext uri="{BB962C8B-B14F-4D97-AF65-F5344CB8AC3E}">
        <p14:creationId xmlns:p14="http://schemas.microsoft.com/office/powerpoint/2010/main" val="650001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a:t>
            </a:r>
            <a:r>
              <a:rPr lang="en-US" altLang="zh-TW"/>
              <a:t>AI</a:t>
            </a:r>
            <a:r>
              <a:rPr lang="zh-TW" altLang="en-US"/>
              <a:t>運用方面，目前也有利用</a:t>
            </a:r>
            <a:r>
              <a:rPr lang="en-US" altLang="zh-TW"/>
              <a:t>Python</a:t>
            </a:r>
            <a:r>
              <a:rPr lang="zh-TW" altLang="en-US"/>
              <a:t>進行定例作業自動化的改善，</a:t>
            </a:r>
            <a:r>
              <a:rPr lang="en-US" altLang="zh-TW"/>
              <a:t>1Q</a:t>
            </a:r>
            <a:r>
              <a:rPr lang="zh-TW" altLang="en-US"/>
              <a:t>的改善實績是 每月削減</a:t>
            </a:r>
            <a:r>
              <a:rPr lang="en-US" altLang="zh-TW"/>
              <a:t>83</a:t>
            </a:r>
            <a:r>
              <a:rPr lang="zh-TW" altLang="en-US"/>
              <a:t>小時 人工作業時間</a:t>
            </a:r>
            <a:endParaRPr lang="en-US" altLang="zh-TW"/>
          </a:p>
          <a:p>
            <a:endParaRPr lang="en-US" altLang="zh-TW"/>
          </a:p>
          <a:p>
            <a:r>
              <a:rPr lang="en-US" altLang="ja-JP"/>
              <a:t>AI</a:t>
            </a:r>
            <a:r>
              <a:rPr lang="ja-JP" altLang="en-US"/>
              <a:t>運用に関しては、</a:t>
            </a:r>
            <a:r>
              <a:rPr lang="en-US" altLang="ja-JP"/>
              <a:t>python</a:t>
            </a:r>
            <a:r>
              <a:rPr lang="ja-JP" altLang="en-US"/>
              <a:t>を利用して</a:t>
            </a:r>
            <a:r>
              <a:rPr lang="zh-TW" altLang="en-US"/>
              <a:t>定例作業</a:t>
            </a:r>
            <a:r>
              <a:rPr lang="ja-JP" altLang="en-US"/>
              <a:t>を自動化改善し、</a:t>
            </a:r>
            <a:r>
              <a:rPr lang="en-US" altLang="zh-TW"/>
              <a:t>1Q</a:t>
            </a:r>
            <a:r>
              <a:rPr lang="ja-JP" altLang="en-US"/>
              <a:t>の改善実績は月あたり</a:t>
            </a:r>
            <a:r>
              <a:rPr lang="en-US" altLang="ja-JP"/>
              <a:t>83</a:t>
            </a:r>
            <a:r>
              <a:rPr lang="ja-JP" altLang="en-US"/>
              <a:t>時間の作業時間の削減でした。</a:t>
            </a:r>
            <a:endParaRPr lang="zh-TW" altLang="en-US"/>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6</a:t>
            </a:fld>
            <a:endParaRPr lang="zh-TW" altLang="en-US"/>
          </a:p>
        </p:txBody>
      </p:sp>
    </p:spTree>
    <p:extLst>
      <p:ext uri="{BB962C8B-B14F-4D97-AF65-F5344CB8AC3E}">
        <p14:creationId xmlns:p14="http://schemas.microsoft.com/office/powerpoint/2010/main" val="385977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Python</a:t>
            </a:r>
            <a:r>
              <a:rPr lang="zh-TW" altLang="en-US"/>
              <a:t>的另一項應用是利用其數據分析技術及影像解析技術，以輔助窯爐的品質操作效率，</a:t>
            </a:r>
            <a:endParaRPr lang="en-US" altLang="zh-TW"/>
          </a:p>
          <a:p>
            <a:r>
              <a:rPr lang="zh-TW" altLang="en-US"/>
              <a:t>目前</a:t>
            </a:r>
            <a:r>
              <a:rPr lang="en-US" altLang="zh-TW"/>
              <a:t>HOT</a:t>
            </a:r>
            <a:r>
              <a:rPr lang="zh-TW" altLang="en-US"/>
              <a:t>依賴的兩項案子，一項已完成，另一項開發中。</a:t>
            </a:r>
            <a:endParaRPr lang="en-US" altLang="zh-TW"/>
          </a:p>
          <a:p>
            <a:endParaRPr lang="en-US" altLang="zh-TW"/>
          </a:p>
          <a:p>
            <a:r>
              <a:rPr lang="ja-JP" altLang="en-US"/>
              <a:t>また、</a:t>
            </a:r>
            <a:r>
              <a:rPr lang="en-US" altLang="ja-JP"/>
              <a:t>Python</a:t>
            </a:r>
            <a:r>
              <a:rPr lang="ja-JP" altLang="en-US"/>
              <a:t>のデータ分析技術や画像解析技術を活用し、窯の高品質な操作効率化を補助します。</a:t>
            </a:r>
          </a:p>
          <a:p>
            <a:r>
              <a:rPr lang="ja-JP" altLang="en-US"/>
              <a:t>現在、</a:t>
            </a:r>
            <a:r>
              <a:rPr lang="en-US" altLang="ja-JP"/>
              <a:t>HOT</a:t>
            </a:r>
            <a:r>
              <a:rPr lang="ja-JP" altLang="en-US"/>
              <a:t>は</a:t>
            </a:r>
            <a:r>
              <a:rPr lang="en-US" altLang="ja-JP"/>
              <a:t>2</a:t>
            </a:r>
            <a:r>
              <a:rPr lang="ja-JP" altLang="en-US"/>
              <a:t>つのプロジェクトに依頼されており、</a:t>
            </a:r>
            <a:r>
              <a:rPr lang="en-US" altLang="ja-JP"/>
              <a:t>1</a:t>
            </a:r>
            <a:r>
              <a:rPr lang="ja-JP" altLang="en-US"/>
              <a:t>つは完了し、もう</a:t>
            </a:r>
            <a:r>
              <a:rPr lang="en-US" altLang="ja-JP"/>
              <a:t>1</a:t>
            </a:r>
            <a:r>
              <a:rPr lang="ja-JP" altLang="en-US"/>
              <a:t>つは開発中です。</a:t>
            </a:r>
            <a:endParaRPr lang="zh-TW" altLang="en-US"/>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7</a:t>
            </a:fld>
            <a:endParaRPr lang="zh-TW" altLang="en-US"/>
          </a:p>
        </p:txBody>
      </p:sp>
    </p:spTree>
    <p:extLst>
      <p:ext uri="{BB962C8B-B14F-4D97-AF65-F5344CB8AC3E}">
        <p14:creationId xmlns:p14="http://schemas.microsoft.com/office/powerpoint/2010/main" val="314638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Python</a:t>
            </a:r>
            <a:r>
              <a:rPr lang="zh-TW" altLang="en-US"/>
              <a:t>的影像解析技術，也可用來取代人眼確認作業。</a:t>
            </a:r>
            <a:endParaRPr lang="en-US" altLang="zh-TW"/>
          </a:p>
          <a:p>
            <a:r>
              <a:rPr lang="zh-TW" altLang="en-US"/>
              <a:t>現有的目視確認作業中，已有 削減</a:t>
            </a:r>
            <a:r>
              <a:rPr lang="en-US" altLang="zh-TW"/>
              <a:t>78</a:t>
            </a:r>
            <a:r>
              <a:rPr lang="zh-TW" altLang="en-US"/>
              <a:t>小時</a:t>
            </a:r>
            <a:r>
              <a:rPr lang="en-US" altLang="zh-TW"/>
              <a:t>/</a:t>
            </a:r>
            <a:r>
              <a:rPr lang="zh-TW" altLang="en-US"/>
              <a:t>月的實績。</a:t>
            </a:r>
            <a:endParaRPr lang="en-US" altLang="zh-TW"/>
          </a:p>
          <a:p>
            <a:r>
              <a:rPr lang="zh-TW" altLang="en-US"/>
              <a:t>另外，還有開發中的其他目視判定作業，預估可在削減 </a:t>
            </a:r>
            <a:r>
              <a:rPr lang="en-US" altLang="zh-TW"/>
              <a:t>110</a:t>
            </a:r>
            <a:r>
              <a:rPr lang="zh-TW" altLang="en-US"/>
              <a:t>小時</a:t>
            </a:r>
            <a:r>
              <a:rPr lang="en-US" altLang="zh-TW"/>
              <a:t>/</a:t>
            </a:r>
            <a:r>
              <a:rPr lang="zh-TW" altLang="en-US"/>
              <a:t>月。</a:t>
            </a:r>
            <a:endParaRPr lang="en-US" altLang="zh-TW"/>
          </a:p>
          <a:p>
            <a:endParaRPr lang="en-US" altLang="zh-TW"/>
          </a:p>
          <a:p>
            <a:r>
              <a:rPr lang="en-US" altLang="ja-JP"/>
              <a:t>Python</a:t>
            </a:r>
            <a:r>
              <a:rPr lang="ja-JP" altLang="en-US"/>
              <a:t>の画像解析技術は人間の目の代わりに確認作業を行うことも可能です。</a:t>
            </a:r>
          </a:p>
          <a:p>
            <a:r>
              <a:rPr lang="ja-JP" altLang="en-US"/>
              <a:t>現在の目視確認作業実績では月</a:t>
            </a:r>
            <a:r>
              <a:rPr lang="en-US" altLang="ja-JP"/>
              <a:t>78</a:t>
            </a:r>
            <a:r>
              <a:rPr lang="ja-JP" altLang="en-US"/>
              <a:t>時間削減されました。</a:t>
            </a:r>
          </a:p>
          <a:p>
            <a:r>
              <a:rPr lang="ja-JP" altLang="en-US"/>
              <a:t>さらに、開発中の他の目視判定作業もあり、これは月あたり</a:t>
            </a:r>
            <a:r>
              <a:rPr lang="en-US" altLang="ja-JP"/>
              <a:t>110 </a:t>
            </a:r>
            <a:r>
              <a:rPr lang="ja-JP" altLang="en-US"/>
              <a:t>時間削減される見込みです。</a:t>
            </a:r>
            <a:endParaRPr lang="en-US" altLang="zh-TW"/>
          </a:p>
          <a:p>
            <a:endParaRPr lang="zh-TW" altLang="en-US"/>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8</a:t>
            </a:fld>
            <a:endParaRPr lang="zh-TW" altLang="en-US"/>
          </a:p>
        </p:txBody>
      </p:sp>
    </p:spTree>
    <p:extLst>
      <p:ext uri="{BB962C8B-B14F-4D97-AF65-F5344CB8AC3E}">
        <p14:creationId xmlns:p14="http://schemas.microsoft.com/office/powerpoint/2010/main" val="872983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以下簡單介紹幾項</a:t>
            </a:r>
            <a:r>
              <a:rPr lang="en-US" altLang="zh-TW"/>
              <a:t>DX</a:t>
            </a:r>
            <a:r>
              <a:rPr lang="zh-TW" altLang="en-US"/>
              <a:t>化活動項目</a:t>
            </a:r>
            <a:endParaRPr lang="en-US" altLang="zh-TW"/>
          </a:p>
          <a:p>
            <a:endParaRPr lang="en-US" altLang="zh-TW"/>
          </a:p>
          <a:p>
            <a:r>
              <a:rPr lang="en-US" altLang="zh-TW"/>
              <a:t>1.</a:t>
            </a:r>
            <a:r>
              <a:rPr lang="zh-TW" altLang="en-US"/>
              <a:t>   早會</a:t>
            </a:r>
          </a:p>
        </p:txBody>
      </p:sp>
      <p:sp>
        <p:nvSpPr>
          <p:cNvPr id="4" name="投影片編號版面配置區 3"/>
          <p:cNvSpPr>
            <a:spLocks noGrp="1"/>
          </p:cNvSpPr>
          <p:nvPr>
            <p:ph type="sldNum" sz="quarter" idx="10"/>
          </p:nvPr>
        </p:nvSpPr>
        <p:spPr/>
        <p:txBody>
          <a:bodyPr/>
          <a:lstStyle/>
          <a:p>
            <a:fld id="{4EC7B6B5-F0C8-45BC-9EBD-9A2BFD7A0E6B}" type="slidenum">
              <a:rPr lang="zh-TW" altLang="en-US" smtClean="0"/>
              <a:t>9</a:t>
            </a:fld>
            <a:endParaRPr lang="zh-TW" altLang="en-US"/>
          </a:p>
        </p:txBody>
      </p:sp>
    </p:spTree>
    <p:extLst>
      <p:ext uri="{BB962C8B-B14F-4D97-AF65-F5344CB8AC3E}">
        <p14:creationId xmlns:p14="http://schemas.microsoft.com/office/powerpoint/2010/main" val="1186875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BBAB06CA-D942-4AC6-8048-5B8E8A7D56F1}" type="slidenum">
              <a:rPr lang="zh-TW" altLang="en-US" smtClean="0"/>
              <a:pPr>
                <a:defRPr/>
              </a:pPr>
              <a:t>10</a:t>
            </a:fld>
            <a:endParaRPr lang="zh-TW" altLang="en-US"/>
          </a:p>
        </p:txBody>
      </p:sp>
    </p:spTree>
    <p:extLst>
      <p:ext uri="{BB962C8B-B14F-4D97-AF65-F5344CB8AC3E}">
        <p14:creationId xmlns:p14="http://schemas.microsoft.com/office/powerpoint/2010/main" val="332576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kumimoji="0">
                <a:latin typeface="+mn-lt"/>
                <a:ea typeface="+mn-ea"/>
              </a:defRPr>
            </a:lvl1pPr>
          </a:lstStyle>
          <a:p>
            <a:pPr>
              <a:defRPr/>
            </a:pPr>
            <a:fld id="{7E78721D-5213-4097-8002-7C43D6707E8D}" type="datetime1">
              <a:rPr lang="zh-TW" altLang="en-US"/>
              <a:pPr>
                <a:defRPr/>
              </a:pPr>
              <a:t>2024/9/4</a:t>
            </a:fld>
            <a:endParaRPr lang="zh-TW" altLang="en-US"/>
          </a:p>
        </p:txBody>
      </p:sp>
    </p:spTree>
    <p:extLst>
      <p:ext uri="{BB962C8B-B14F-4D97-AF65-F5344CB8AC3E}">
        <p14:creationId xmlns:p14="http://schemas.microsoft.com/office/powerpoint/2010/main" val="224644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kumimoji="0">
                <a:latin typeface="+mn-lt"/>
                <a:ea typeface="+mn-ea"/>
              </a:defRPr>
            </a:lvl1pPr>
          </a:lstStyle>
          <a:p>
            <a:pPr>
              <a:defRPr/>
            </a:pPr>
            <a:fld id="{445EEDB5-A435-4645-B176-C7EA5D280B09}" type="datetime1">
              <a:rPr lang="zh-TW" altLang="en-US"/>
              <a:pPr>
                <a:defRPr/>
              </a:pPr>
              <a:t>2024/9/4</a:t>
            </a:fld>
            <a:endParaRPr lang="zh-TW" altLang="en-US"/>
          </a:p>
        </p:txBody>
      </p:sp>
    </p:spTree>
    <p:extLst>
      <p:ext uri="{BB962C8B-B14F-4D97-AF65-F5344CB8AC3E}">
        <p14:creationId xmlns:p14="http://schemas.microsoft.com/office/powerpoint/2010/main" val="138696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kumimoji="0">
                <a:latin typeface="+mn-lt"/>
                <a:ea typeface="+mn-ea"/>
              </a:defRPr>
            </a:lvl1pPr>
          </a:lstStyle>
          <a:p>
            <a:pPr>
              <a:defRPr/>
            </a:pPr>
            <a:fld id="{37860FD7-49C4-472F-89B0-988F9F014439}" type="datetime1">
              <a:rPr lang="zh-TW" altLang="en-US"/>
              <a:pPr>
                <a:defRPr/>
              </a:pPr>
              <a:t>2024/9/4</a:t>
            </a:fld>
            <a:endParaRPr lang="zh-TW" altLang="en-US"/>
          </a:p>
        </p:txBody>
      </p:sp>
    </p:spTree>
    <p:extLst>
      <p:ext uri="{BB962C8B-B14F-4D97-AF65-F5344CB8AC3E}">
        <p14:creationId xmlns:p14="http://schemas.microsoft.com/office/powerpoint/2010/main" val="312601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kumimoji="0">
                <a:latin typeface="+mn-lt"/>
                <a:ea typeface="+mn-ea"/>
              </a:defRPr>
            </a:lvl1pPr>
          </a:lstStyle>
          <a:p>
            <a:pPr>
              <a:defRPr/>
            </a:pPr>
            <a:fld id="{0A6F52D6-3CA4-4FD7-A8ED-6A5A96393E88}" type="datetime1">
              <a:rPr lang="zh-TW" altLang="en-US"/>
              <a:pPr>
                <a:defRPr/>
              </a:pPr>
              <a:t>2024/9/4</a:t>
            </a:fld>
            <a:endParaRPr lang="zh-TW" altLang="en-US"/>
          </a:p>
        </p:txBody>
      </p:sp>
    </p:spTree>
    <p:extLst>
      <p:ext uri="{BB962C8B-B14F-4D97-AF65-F5344CB8AC3E}">
        <p14:creationId xmlns:p14="http://schemas.microsoft.com/office/powerpoint/2010/main" val="313508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057189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609600" y="6356355"/>
            <a:ext cx="2844800" cy="365125"/>
          </a:xfrm>
          <a:prstGeom prst="rect">
            <a:avLst/>
          </a:prstGeom>
        </p:spPr>
        <p:txBody>
          <a:bodyPr/>
          <a:lstStyle>
            <a:lvl1pPr fontAlgn="auto">
              <a:spcBef>
                <a:spcPts val="0"/>
              </a:spcBef>
              <a:spcAft>
                <a:spcPts val="0"/>
              </a:spcAft>
              <a:defRPr kumimoji="0">
                <a:latin typeface="+mn-lt"/>
                <a:ea typeface="+mn-ea"/>
              </a:defRPr>
            </a:lvl1pPr>
          </a:lstStyle>
          <a:p>
            <a:pPr>
              <a:defRPr/>
            </a:pPr>
            <a:fld id="{F298C57D-8667-4D05-9DA3-211DCFE8608F}" type="datetime1">
              <a:rPr lang="zh-TW" altLang="en-US">
                <a:solidFill>
                  <a:prstClr val="black"/>
                </a:solidFill>
              </a:rPr>
              <a:pPr>
                <a:defRPr/>
              </a:pPr>
              <a:t>2024/9/4</a:t>
            </a:fld>
            <a:endParaRPr lang="zh-TW" altLang="en-US">
              <a:solidFill>
                <a:prstClr val="black"/>
              </a:solidFill>
            </a:endParaRPr>
          </a:p>
        </p:txBody>
      </p:sp>
      <p:sp>
        <p:nvSpPr>
          <p:cNvPr id="3" name="頁尾版面配置區 2"/>
          <p:cNvSpPr>
            <a:spLocks noGrp="1"/>
          </p:cNvSpPr>
          <p:nvPr>
            <p:ph type="ftr" sz="quarter" idx="11"/>
          </p:nvPr>
        </p:nvSpPr>
        <p:spPr>
          <a:xfrm>
            <a:off x="4165600" y="6486530"/>
            <a:ext cx="3860800" cy="365125"/>
          </a:xfrm>
          <a:prstGeom prst="rect">
            <a:avLst/>
          </a:prstGeom>
        </p:spPr>
        <p:txBody>
          <a:bodyPr/>
          <a:lstStyle>
            <a:lvl1pPr>
              <a:defRPr sz="1400">
                <a:latin typeface="MS PGothic" panose="020B0600070205080204" pitchFamily="34" charset="-128"/>
                <a:ea typeface="MS PGothic" panose="020B0600070205080204" pitchFamily="34" charset="-128"/>
              </a:defRPr>
            </a:lvl1pPr>
          </a:lstStyle>
          <a:p>
            <a:pPr>
              <a:defRPr/>
            </a:pPr>
            <a:r>
              <a:rPr lang="en-US" altLang="zh-TW">
                <a:solidFill>
                  <a:prstClr val="black">
                    <a:tint val="75000"/>
                  </a:prstClr>
                </a:solidFill>
              </a:rPr>
              <a:t>ADT</a:t>
            </a:r>
            <a:r>
              <a:rPr lang="zh-TW" altLang="en-US">
                <a:solidFill>
                  <a:prstClr val="black">
                    <a:tint val="75000"/>
                  </a:prstClr>
                </a:solidFill>
              </a:rPr>
              <a:t>素板</a:t>
            </a:r>
            <a:r>
              <a:rPr lang="en-US" altLang="zh-TW">
                <a:solidFill>
                  <a:prstClr val="black">
                    <a:tint val="75000"/>
                  </a:prstClr>
                </a:solidFill>
              </a:rPr>
              <a:t>QMR</a:t>
            </a:r>
            <a:r>
              <a:rPr lang="zh-TW" altLang="en-US">
                <a:solidFill>
                  <a:prstClr val="black">
                    <a:tint val="75000"/>
                  </a:prstClr>
                </a:solidFill>
              </a:rPr>
              <a:t>報告</a:t>
            </a:r>
          </a:p>
        </p:txBody>
      </p:sp>
      <p:sp>
        <p:nvSpPr>
          <p:cNvPr id="4" name="投影片編號版面配置區 3"/>
          <p:cNvSpPr>
            <a:spLocks noGrp="1"/>
          </p:cNvSpPr>
          <p:nvPr>
            <p:ph type="sldNum" sz="quarter" idx="12"/>
          </p:nvPr>
        </p:nvSpPr>
        <p:spPr>
          <a:xfrm>
            <a:off x="5644559" y="6476771"/>
            <a:ext cx="898551" cy="365125"/>
          </a:xfrm>
          <a:prstGeom prst="rect">
            <a:avLst/>
          </a:prstGeom>
        </p:spPr>
        <p:txBody>
          <a:bodyPr/>
          <a:lstStyle>
            <a:lvl1pPr>
              <a:defRPr/>
            </a:lvl1pPr>
          </a:lstStyle>
          <a:p>
            <a:pPr>
              <a:defRPr/>
            </a:pPr>
            <a:fld id="{28CA4C16-5176-4CA8-84B5-4373BE335C86}" type="slidenum">
              <a:rPr lang="zh-TW" altLang="en-US">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4028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ja-JP" altLang="en-US"/>
              <a:t>マスター タイトルの書式設定</a:t>
            </a:r>
            <a:endParaRPr lang="en-US"/>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D182E04-2942-41E8-8AEF-C5F207CA6700}" type="datetime1">
              <a:rPr kumimoji="1" lang="ja-JP" altLang="en-US" smtClean="0"/>
              <a:t>2024/9/4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C36DAE-5ABC-418F-9061-80EE005F3852}" type="slidenum">
              <a:rPr kumimoji="1" lang="ja-JP" altLang="en-US" smtClean="0"/>
              <a:t>‹#›</a:t>
            </a:fld>
            <a:endParaRPr kumimoji="1" lang="ja-JP" altLang="en-US"/>
          </a:p>
        </p:txBody>
      </p:sp>
    </p:spTree>
    <p:extLst>
      <p:ext uri="{BB962C8B-B14F-4D97-AF65-F5344CB8AC3E}">
        <p14:creationId xmlns:p14="http://schemas.microsoft.com/office/powerpoint/2010/main" val="6534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投影片編號版面配置區 5"/>
          <p:cNvSpPr txBox="1">
            <a:spLocks/>
          </p:cNvSpPr>
          <p:nvPr userDrawn="1"/>
        </p:nvSpPr>
        <p:spPr>
          <a:xfrm>
            <a:off x="5644346" y="6475086"/>
            <a:ext cx="931708" cy="365125"/>
          </a:xfrm>
          <a:prstGeom prst="rect">
            <a:avLst/>
          </a:prstGeom>
        </p:spPr>
        <p:txBody>
          <a:bodyPr vert="horz" lIns="91440" tIns="45720" rIns="91440" bIns="45720" rtlCol="0" anchor="ctr"/>
          <a:lstStyle>
            <a:defPPr>
              <a:defRPr lang="zh-TW"/>
            </a:defPPr>
            <a:lvl1pPr algn="ctr" rtl="0" fontAlgn="auto">
              <a:spcBef>
                <a:spcPts val="0"/>
              </a:spcBef>
              <a:spcAft>
                <a:spcPts val="0"/>
              </a:spcAft>
              <a:defRPr kumimoji="0" sz="1600" b="1" kern="1200">
                <a:solidFill>
                  <a:schemeClr val="tx1"/>
                </a:solidFill>
                <a:latin typeface="+mn-lt"/>
                <a:ea typeface="+mn-ea"/>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34" charset="-128"/>
                <a:cs typeface="+mn-cs"/>
              </a:defRPr>
            </a:lvl5pPr>
            <a:lvl6pPr marL="2286000" algn="l" defTabSz="914400" rtl="0" eaLnBrk="1" latinLnBrk="0" hangingPunct="1">
              <a:defRPr kumimoji="1" kern="1200">
                <a:solidFill>
                  <a:schemeClr val="tx1"/>
                </a:solidFill>
                <a:latin typeface="Arial" charset="0"/>
                <a:ea typeface="ＭＳ Ｐゴシック" pitchFamily="34" charset="-128"/>
                <a:cs typeface="+mn-cs"/>
              </a:defRPr>
            </a:lvl6pPr>
            <a:lvl7pPr marL="2743200" algn="l" defTabSz="914400" rtl="0" eaLnBrk="1" latinLnBrk="0" hangingPunct="1">
              <a:defRPr kumimoji="1" kern="1200">
                <a:solidFill>
                  <a:schemeClr val="tx1"/>
                </a:solidFill>
                <a:latin typeface="Arial" charset="0"/>
                <a:ea typeface="ＭＳ Ｐゴシック" pitchFamily="34" charset="-128"/>
                <a:cs typeface="+mn-cs"/>
              </a:defRPr>
            </a:lvl7pPr>
            <a:lvl8pPr marL="3200400" algn="l" defTabSz="914400" rtl="0" eaLnBrk="1" latinLnBrk="0" hangingPunct="1">
              <a:defRPr kumimoji="1" kern="1200">
                <a:solidFill>
                  <a:schemeClr val="tx1"/>
                </a:solidFill>
                <a:latin typeface="Arial" charset="0"/>
                <a:ea typeface="ＭＳ Ｐゴシック" pitchFamily="34" charset="-128"/>
                <a:cs typeface="+mn-cs"/>
              </a:defRPr>
            </a:lvl8pPr>
            <a:lvl9pPr marL="3657600" algn="l" defTabSz="914400" rtl="0" eaLnBrk="1" latinLnBrk="0" hangingPunct="1">
              <a:defRPr kumimoji="1" kern="1200">
                <a:solidFill>
                  <a:schemeClr val="tx1"/>
                </a:solidFill>
                <a:latin typeface="Arial" charset="0"/>
                <a:ea typeface="ＭＳ Ｐゴシック" pitchFamily="34" charset="-128"/>
                <a:cs typeface="+mn-cs"/>
              </a:defRPr>
            </a:lvl9pPr>
          </a:lstStyle>
          <a:p>
            <a:pPr>
              <a:defRPr/>
            </a:pPr>
            <a:r>
              <a:rPr lang="en-US" altLang="zh-TW" sz="2000"/>
              <a:t>-</a:t>
            </a:r>
            <a:fld id="{DE2BB4C3-A3F4-41EF-9758-93EB460468F5}" type="slidenum">
              <a:rPr lang="zh-TW" altLang="en-US" sz="2000" smtClean="0"/>
              <a:pPr>
                <a:defRPr/>
              </a:pPr>
              <a:t>‹#›</a:t>
            </a:fld>
            <a:r>
              <a:rPr lang="en-US" altLang="zh-TW" sz="2000"/>
              <a:t>-</a:t>
            </a:r>
            <a:endParaRPr lang="zh-TW" altLang="en-US" sz="2000"/>
          </a:p>
        </p:txBody>
      </p:sp>
      <p:sp>
        <p:nvSpPr>
          <p:cNvPr id="14" name="テキスト ボックス 6"/>
          <p:cNvSpPr txBox="1">
            <a:spLocks noChangeArrowheads="1"/>
          </p:cNvSpPr>
          <p:nvPr userDrawn="1"/>
        </p:nvSpPr>
        <p:spPr bwMode="auto">
          <a:xfrm>
            <a:off x="10301127" y="6562278"/>
            <a:ext cx="1869423" cy="2769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r>
              <a:rPr lang="en-US" altLang="ja-JP" sz="1200" b="1">
                <a:solidFill>
                  <a:srgbClr val="FF0000"/>
                </a:solidFill>
                <a:latin typeface="Arial" charset="0"/>
                <a:ea typeface="ＭＳ Ｐゴシック" pitchFamily="34" charset="-128"/>
              </a:rPr>
              <a:t>ADT</a:t>
            </a:r>
            <a:r>
              <a:rPr lang="ja-JP" altLang="en-US" sz="1200" b="1">
                <a:solidFill>
                  <a:srgbClr val="FF0000"/>
                </a:solidFill>
                <a:latin typeface="Arial" charset="0"/>
                <a:ea typeface="ＭＳ Ｐゴシック" pitchFamily="34" charset="-128"/>
              </a:rPr>
              <a:t>　</a:t>
            </a:r>
            <a:r>
              <a:rPr lang="en-US" altLang="ja-JP" sz="1200" b="1">
                <a:solidFill>
                  <a:srgbClr val="FF0000"/>
                </a:solidFill>
                <a:latin typeface="Arial" charset="0"/>
                <a:ea typeface="ＭＳ Ｐゴシック" pitchFamily="34" charset="-128"/>
              </a:rPr>
              <a:t>Internal Use Only</a:t>
            </a:r>
            <a:endParaRPr lang="zh-TW" altLang="en-US" sz="1200" b="1">
              <a:solidFill>
                <a:srgbClr val="FF0000"/>
              </a:solidFill>
              <a:latin typeface="Arial" charset="0"/>
              <a:ea typeface="ＭＳ Ｐゴシック" pitchFamily="34" charset="-128"/>
            </a:endParaRPr>
          </a:p>
        </p:txBody>
      </p:sp>
      <p:grpSp>
        <p:nvGrpSpPr>
          <p:cNvPr id="9" name="群組 8">
            <a:extLst>
              <a:ext uri="{FF2B5EF4-FFF2-40B4-BE49-F238E27FC236}">
                <a16:creationId xmlns:a16="http://schemas.microsoft.com/office/drawing/2014/main" id="{C19B6488-BCC3-42FC-8109-C07B37588D96}"/>
              </a:ext>
            </a:extLst>
          </p:cNvPr>
          <p:cNvGrpSpPr/>
          <p:nvPr userDrawn="1"/>
        </p:nvGrpSpPr>
        <p:grpSpPr>
          <a:xfrm>
            <a:off x="241548" y="47471"/>
            <a:ext cx="11737304" cy="538668"/>
            <a:chOff x="39112" y="31209"/>
            <a:chExt cx="9144000" cy="584775"/>
          </a:xfrm>
        </p:grpSpPr>
        <p:sp>
          <p:nvSpPr>
            <p:cNvPr id="10" name="矩形 9">
              <a:extLst>
                <a:ext uri="{FF2B5EF4-FFF2-40B4-BE49-F238E27FC236}">
                  <a16:creationId xmlns:a16="http://schemas.microsoft.com/office/drawing/2014/main" id="{653D82B3-0F1E-43E0-9089-AFEAB862C1C7}"/>
                </a:ext>
              </a:extLst>
            </p:cNvPr>
            <p:cNvSpPr/>
            <p:nvPr/>
          </p:nvSpPr>
          <p:spPr>
            <a:xfrm>
              <a:off x="39112" y="31209"/>
              <a:ext cx="9144000" cy="584775"/>
            </a:xfrm>
            <a:prstGeom prst="rect">
              <a:avLst/>
            </a:prstGeom>
            <a:solidFill>
              <a:srgbClr val="2D2D8A">
                <a:lumMod val="7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3200" b="1" i="0" u="none" strike="noStrike" kern="0" cap="none" spc="0" normalizeH="0" baseline="0" noProof="0">
                <a:ln>
                  <a:noFill/>
                </a:ln>
                <a:solidFill>
                  <a:srgbClr val="FFFFFF"/>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pic>
          <p:nvPicPr>
            <p:cNvPr id="11" name="圖片 10">
              <a:extLst>
                <a:ext uri="{FF2B5EF4-FFF2-40B4-BE49-F238E27FC236}">
                  <a16:creationId xmlns:a16="http://schemas.microsoft.com/office/drawing/2014/main" id="{62CCA3A6-F734-46E1-A1E8-6C599244AC97}"/>
                </a:ext>
              </a:extLst>
            </p:cNvPr>
            <p:cNvPicPr>
              <a:picLocks noChangeAspect="1"/>
            </p:cNvPicPr>
            <p:nvPr/>
          </p:nvPicPr>
          <p:blipFill>
            <a:blip r:embed="rId9"/>
            <a:stretch>
              <a:fillRect/>
            </a:stretch>
          </p:blipFill>
          <p:spPr>
            <a:xfrm>
              <a:off x="8134233" y="113491"/>
              <a:ext cx="1009767" cy="461828"/>
            </a:xfrm>
            <a:prstGeom prst="rect">
              <a:avLst/>
            </a:prstGeom>
          </p:spPr>
        </p:pic>
      </p:grpSp>
      <p:pic>
        <p:nvPicPr>
          <p:cNvPr id="12" name="圖片 11">
            <a:extLst>
              <a:ext uri="{FF2B5EF4-FFF2-40B4-BE49-F238E27FC236}">
                <a16:creationId xmlns:a16="http://schemas.microsoft.com/office/drawing/2014/main" id="{5330F04D-2DCD-4355-8A69-FB0085ABFB32}"/>
              </a:ext>
            </a:extLst>
          </p:cNvPr>
          <p:cNvPicPr>
            <a:picLocks noChangeAspect="1"/>
          </p:cNvPicPr>
          <p:nvPr userDrawn="1"/>
        </p:nvPicPr>
        <p:blipFill rotWithShape="1">
          <a:blip r:embed="rId10"/>
          <a:srcRect l="9285" r="8962" b="27024"/>
          <a:stretch/>
        </p:blipFill>
        <p:spPr>
          <a:xfrm>
            <a:off x="0" y="6469721"/>
            <a:ext cx="2952328" cy="376555"/>
          </a:xfrm>
          <a:prstGeom prst="rect">
            <a:avLst/>
          </a:prstGeom>
        </p:spPr>
      </p:pic>
    </p:spTree>
  </p:cSld>
  <p:clrMap bg1="lt1" tx1="dk1" bg2="lt2" tx2="dk2" accent1="accent1" accent2="accent2" accent3="accent3" accent4="accent4" accent5="accent5" accent6="accent6" hlink="hlink" folHlink="folHlink"/>
  <p:sldLayoutIdLst>
    <p:sldLayoutId id="2147486346" r:id="rId1"/>
    <p:sldLayoutId id="2147486347" r:id="rId2"/>
    <p:sldLayoutId id="2147486349" r:id="rId3"/>
    <p:sldLayoutId id="2147486350" r:id="rId4"/>
    <p:sldLayoutId id="2147486351" r:id="rId5"/>
    <p:sldLayoutId id="2147486354" r:id="rId6"/>
    <p:sldLayoutId id="2147486373" r:id="rId7"/>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gif"/><Relationship Id="rId12"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gif"/><Relationship Id="rId11"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テキスト ボックス 4"/>
          <p:cNvSpPr txBox="1">
            <a:spLocks noChangeArrowheads="1"/>
          </p:cNvSpPr>
          <p:nvPr/>
        </p:nvSpPr>
        <p:spPr bwMode="auto">
          <a:xfrm>
            <a:off x="8477993" y="5940569"/>
            <a:ext cx="3454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r" eaLnBrk="1" hangingPunct="1">
              <a:spcBef>
                <a:spcPct val="0"/>
              </a:spcBef>
              <a:buFontTx/>
              <a:buNone/>
            </a:pPr>
            <a:r>
              <a:rPr lang="en-US" altLang="zh-TW">
                <a:latin typeface="Meiryo UI" panose="020B0604030504040204" pitchFamily="34" charset="-128"/>
                <a:ea typeface="Meiryo UI" panose="020B0604030504040204" pitchFamily="34" charset="-128"/>
                <a:cs typeface="Meiryo UI" panose="020B0604030504040204" pitchFamily="34" charset="-128"/>
              </a:rPr>
              <a:t>2024</a:t>
            </a:r>
            <a:r>
              <a:rPr lang="ja-JP" altLang="en-US">
                <a:latin typeface="Meiryo UI" panose="020B0604030504040204" pitchFamily="34" charset="-128"/>
                <a:ea typeface="Meiryo UI" panose="020B0604030504040204" pitchFamily="34" charset="-128"/>
                <a:cs typeface="Meiryo UI" panose="020B0604030504040204" pitchFamily="34" charset="-128"/>
              </a:rPr>
              <a:t>年</a:t>
            </a:r>
            <a:r>
              <a:rPr lang="en-US" altLang="zh-TW">
                <a:latin typeface="Meiryo UI" panose="020B0604030504040204" pitchFamily="34" charset="-128"/>
                <a:ea typeface="Meiryo UI" panose="020B0604030504040204" pitchFamily="34" charset="-128"/>
                <a:cs typeface="Meiryo UI" panose="020B0604030504040204" pitchFamily="34" charset="-128"/>
              </a:rPr>
              <a:t>04</a:t>
            </a:r>
            <a:r>
              <a:rPr lang="ja-JP" altLang="en-US">
                <a:latin typeface="Meiryo UI" panose="020B0604030504040204" pitchFamily="34" charset="-128"/>
                <a:ea typeface="Meiryo UI" panose="020B0604030504040204" pitchFamily="34" charset="-128"/>
                <a:cs typeface="Meiryo UI" panose="020B0604030504040204" pitchFamily="34" charset="-128"/>
              </a:rPr>
              <a:t>月</a:t>
            </a:r>
            <a:r>
              <a:rPr lang="en-US" altLang="zh-TW">
                <a:latin typeface="Meiryo UI" panose="020B0604030504040204" pitchFamily="34" charset="-128"/>
                <a:ea typeface="Meiryo UI" panose="020B0604030504040204" pitchFamily="34" charset="-128"/>
                <a:cs typeface="Meiryo UI" panose="020B0604030504040204" pitchFamily="34" charset="-128"/>
              </a:rPr>
              <a:t>29</a:t>
            </a:r>
            <a:r>
              <a:rPr lang="ja-JP" altLang="en-US">
                <a:latin typeface="Meiryo UI" panose="020B0604030504040204" pitchFamily="34" charset="-128"/>
                <a:ea typeface="Meiryo UI" panose="020B0604030504040204" pitchFamily="34" charset="-128"/>
                <a:cs typeface="Meiryo UI" panose="020B0604030504040204" pitchFamily="34" charset="-128"/>
              </a:rPr>
              <a:t>日</a:t>
            </a:r>
            <a:endParaRPr lang="en-US" altLang="ja-JP">
              <a:latin typeface="Meiryo UI" panose="020B0604030504040204" pitchFamily="34" charset="-128"/>
              <a:ea typeface="Meiryo UI" panose="020B0604030504040204" pitchFamily="34" charset="-128"/>
              <a:cs typeface="Meiryo UI" panose="020B0604030504040204" pitchFamily="34" charset="-128"/>
            </a:endParaRPr>
          </a:p>
        </p:txBody>
      </p:sp>
      <p:sp>
        <p:nvSpPr>
          <p:cNvPr id="8" name="フリーフォーム 18">
            <a:extLst>
              <a:ext uri="{FF2B5EF4-FFF2-40B4-BE49-F238E27FC236}">
                <a16:creationId xmlns:a16="http://schemas.microsoft.com/office/drawing/2014/main" id="{ADDF6DA7-7FF1-4168-AA60-338B55D66BDF}"/>
              </a:ext>
            </a:extLst>
          </p:cNvPr>
          <p:cNvSpPr/>
          <p:nvPr/>
        </p:nvSpPr>
        <p:spPr>
          <a:xfrm>
            <a:off x="259215" y="764704"/>
            <a:ext cx="11673569" cy="5904656"/>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a:ea typeface="Meiryo UI" panose="020B0604030504040204" pitchFamily="50" charset="-128"/>
            </a:endParaRPr>
          </a:p>
        </p:txBody>
      </p:sp>
      <p:sp>
        <p:nvSpPr>
          <p:cNvPr id="9" name="タイトル 1">
            <a:extLst>
              <a:ext uri="{FF2B5EF4-FFF2-40B4-BE49-F238E27FC236}">
                <a16:creationId xmlns:a16="http://schemas.microsoft.com/office/drawing/2014/main" id="{60A933C2-7A73-48F9-80EF-66A7550D2D2D}"/>
              </a:ext>
            </a:extLst>
          </p:cNvPr>
          <p:cNvSpPr>
            <a:spLocks noGrp="1"/>
          </p:cNvSpPr>
          <p:nvPr>
            <p:ph type="ctrTitle" hasCustomPrompt="1"/>
          </p:nvPr>
        </p:nvSpPr>
        <p:spPr bwMode="white">
          <a:xfrm>
            <a:off x="2063552" y="1844663"/>
            <a:ext cx="6408712" cy="1512888"/>
          </a:xfrm>
        </p:spPr>
        <p:txBody>
          <a:bodyPr>
            <a:normAutofit/>
          </a:bodyPr>
          <a:lstStyle>
            <a:lvl1pPr>
              <a:defRPr sz="4000"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zh-TW" u="sng">
                <a:latin typeface="Meiryo UI" panose="020B0604030504040204" pitchFamily="34" charset="-128"/>
                <a:ea typeface="Meiryo UI" panose="020B0604030504040204" pitchFamily="34" charset="-128"/>
                <a:cs typeface="Meiryo UI" panose="020B0604030504040204" pitchFamily="34" charset="-128"/>
              </a:rPr>
              <a:t>2024</a:t>
            </a:r>
            <a:r>
              <a:rPr lang="ja-JP" altLang="en-US" u="sng">
                <a:latin typeface="Meiryo UI" panose="020B0604030504040204" pitchFamily="34" charset="-128"/>
                <a:ea typeface="Meiryo UI" panose="020B0604030504040204" pitchFamily="34" charset="-128"/>
                <a:cs typeface="Meiryo UI" panose="020B0604030504040204" pitchFamily="34" charset="-128"/>
              </a:rPr>
              <a:t>年度　製造一部</a:t>
            </a:r>
            <a:r>
              <a:rPr lang="zh-TW" altLang="en-US" u="sng">
                <a:latin typeface="Meiryo UI" panose="020B0604030504040204" pitchFamily="34" charset="-128"/>
                <a:ea typeface="Meiryo UI" panose="020B0604030504040204" pitchFamily="34" charset="-128"/>
                <a:cs typeface="Meiryo UI" panose="020B0604030504040204" pitchFamily="34" charset="-128"/>
              </a:rPr>
              <a:t> </a:t>
            </a:r>
            <a:br>
              <a:rPr lang="en-US" altLang="zh-TW" u="sng">
                <a:latin typeface="Meiryo UI" panose="020B0604030504040204" pitchFamily="34" charset="-128"/>
                <a:ea typeface="Meiryo UI" panose="020B0604030504040204" pitchFamily="34" charset="-128"/>
                <a:cs typeface="Meiryo UI" panose="020B0604030504040204" pitchFamily="34" charset="-128"/>
              </a:rPr>
            </a:br>
            <a:r>
              <a:rPr lang="zh-TW" altLang="en-US" u="sng">
                <a:latin typeface="Meiryo UI" panose="020B0604030504040204" pitchFamily="34" charset="-128"/>
                <a:ea typeface="Meiryo UI" panose="020B0604030504040204" pitchFamily="34" charset="-128"/>
                <a:cs typeface="Meiryo UI" panose="020B0604030504040204" pitchFamily="34" charset="-128"/>
              </a:rPr>
              <a:t>上</a:t>
            </a:r>
            <a:r>
              <a:rPr lang="ja-JP" altLang="en-US" u="sng">
                <a:latin typeface="Meiryo UI" panose="020B0604030504040204" pitchFamily="34" charset="-128"/>
                <a:ea typeface="Meiryo UI" panose="020B0604030504040204" pitchFamily="34" charset="-128"/>
                <a:cs typeface="Meiryo UI" panose="020B0604030504040204" pitchFamily="34" charset="-128"/>
              </a:rPr>
              <a:t>期</a:t>
            </a:r>
            <a:r>
              <a:rPr lang="zh-TW" altLang="en-US" u="sng">
                <a:latin typeface="Meiryo UI" panose="020B0604030504040204" pitchFamily="34" charset="-128"/>
                <a:ea typeface="Meiryo UI" panose="020B0604030504040204" pitchFamily="34" charset="-128"/>
                <a:cs typeface="Meiryo UI" panose="020B0604030504040204" pitchFamily="34" charset="-128"/>
              </a:rPr>
              <a:t> </a:t>
            </a:r>
            <a:r>
              <a:rPr lang="en-US" altLang="ja-JP" u="sng">
                <a:latin typeface="Meiryo UI" panose="020B0604030504040204" pitchFamily="34" charset="-128"/>
                <a:ea typeface="Meiryo UI" panose="020B0604030504040204" pitchFamily="34" charset="-128"/>
                <a:cs typeface="Meiryo UI" panose="020B0604030504040204" pitchFamily="34" charset="-128"/>
              </a:rPr>
              <a:t>MR</a:t>
            </a:r>
            <a:r>
              <a:rPr lang="zh-TW" altLang="en-US" u="sng">
                <a:latin typeface="Meiryo UI" panose="020B0604030504040204" pitchFamily="34" charset="-128"/>
                <a:ea typeface="Meiryo UI" panose="020B0604030504040204" pitchFamily="34" charset="-128"/>
                <a:cs typeface="Meiryo UI" panose="020B0604030504040204" pitchFamily="34" charset="-128"/>
              </a:rPr>
              <a:t> </a:t>
            </a:r>
            <a:endParaRPr kumimoji="1" lang="ja-JP" altLang="en-US"/>
          </a:p>
        </p:txBody>
      </p:sp>
      <p:sp>
        <p:nvSpPr>
          <p:cNvPr id="11" name="テキスト ボックス 3">
            <a:extLst>
              <a:ext uri="{FF2B5EF4-FFF2-40B4-BE49-F238E27FC236}">
                <a16:creationId xmlns:a16="http://schemas.microsoft.com/office/drawing/2014/main" id="{C3027F8F-FF07-4E0B-8BD9-D808F6735527}"/>
              </a:ext>
            </a:extLst>
          </p:cNvPr>
          <p:cNvSpPr txBox="1"/>
          <p:nvPr/>
        </p:nvSpPr>
        <p:spPr>
          <a:xfrm>
            <a:off x="274883" y="5262298"/>
            <a:ext cx="8629429" cy="830997"/>
          </a:xfrm>
          <a:prstGeom prst="rect">
            <a:avLst/>
          </a:prstGeom>
          <a:noFill/>
        </p:spPr>
        <p:txBody>
          <a:bodyPr wrap="square" rtlCol="0">
            <a:spAutoFit/>
          </a:bodyPr>
          <a:lstStyle/>
          <a:p>
            <a:pPr fontAlgn="auto">
              <a:spcBef>
                <a:spcPts val="0"/>
              </a:spcBef>
              <a:spcAft>
                <a:spcPts val="0"/>
              </a:spcAft>
              <a:defRPr/>
            </a:pPr>
            <a:r>
              <a:rPr lang="ja-JP" altLang="en-US" sz="2400" b="1">
                <a:solidFill>
                  <a:schemeClr val="bg1"/>
                </a:solidFill>
                <a:latin typeface="Meiryo" charset="-128"/>
                <a:ea typeface="Meiryo" charset="-128"/>
                <a:cs typeface="Meiryo" charset="-128"/>
              </a:rPr>
              <a:t>艾杰旭顯示玻璃股份有限公司</a:t>
            </a:r>
          </a:p>
          <a:p>
            <a:r>
              <a:rPr lang="en-US" altLang="ja-JP" sz="2400" b="1">
                <a:solidFill>
                  <a:schemeClr val="bg1"/>
                </a:solidFill>
                <a:latin typeface="Meiryo" charset="-128"/>
                <a:ea typeface="Meiryo" charset="-128"/>
                <a:cs typeface="Meiryo" charset="-128"/>
              </a:rPr>
              <a:t>AGC</a:t>
            </a:r>
            <a:r>
              <a:rPr lang="ja-JP" altLang="en-US" sz="2400" b="1">
                <a:solidFill>
                  <a:schemeClr val="bg1"/>
                </a:solidFill>
                <a:latin typeface="Meiryo" charset="-128"/>
                <a:ea typeface="Meiryo" charset="-128"/>
                <a:cs typeface="Meiryo" charset="-128"/>
              </a:rPr>
              <a:t> </a:t>
            </a:r>
            <a:r>
              <a:rPr lang="en-US" altLang="ja-JP" sz="2400" b="1">
                <a:solidFill>
                  <a:schemeClr val="bg1"/>
                </a:solidFill>
                <a:latin typeface="Meiryo" charset="-128"/>
                <a:ea typeface="Meiryo" charset="-128"/>
                <a:cs typeface="Meiryo" charset="-128"/>
              </a:rPr>
              <a:t>Display</a:t>
            </a:r>
            <a:r>
              <a:rPr lang="ja-JP" altLang="en-US" sz="2400" b="1">
                <a:solidFill>
                  <a:schemeClr val="bg1"/>
                </a:solidFill>
                <a:latin typeface="Meiryo" charset="-128"/>
                <a:ea typeface="Meiryo" charset="-128"/>
                <a:cs typeface="Meiryo" charset="-128"/>
              </a:rPr>
              <a:t> </a:t>
            </a:r>
            <a:r>
              <a:rPr lang="en-US" altLang="ja-JP" sz="2400" b="1">
                <a:solidFill>
                  <a:schemeClr val="bg1"/>
                </a:solidFill>
                <a:latin typeface="Meiryo" charset="-128"/>
                <a:ea typeface="Meiryo" charset="-128"/>
                <a:cs typeface="Meiryo" charset="-128"/>
              </a:rPr>
              <a:t>Glass</a:t>
            </a:r>
            <a:r>
              <a:rPr lang="ja-JP" altLang="en-US" sz="2400" b="1">
                <a:solidFill>
                  <a:schemeClr val="bg1"/>
                </a:solidFill>
                <a:latin typeface="Meiryo" charset="-128"/>
                <a:ea typeface="Meiryo" charset="-128"/>
                <a:cs typeface="Meiryo" charset="-128"/>
              </a:rPr>
              <a:t> </a:t>
            </a:r>
            <a:r>
              <a:rPr lang="en-US" altLang="ja-JP" sz="2400" b="1">
                <a:solidFill>
                  <a:schemeClr val="bg1"/>
                </a:solidFill>
                <a:latin typeface="Meiryo" charset="-128"/>
                <a:ea typeface="Meiryo" charset="-128"/>
                <a:cs typeface="Meiryo" charset="-128"/>
              </a:rPr>
              <a:t>Taiwan</a:t>
            </a:r>
            <a:r>
              <a:rPr lang="ja-JP" altLang="en-US" sz="2400" b="1">
                <a:solidFill>
                  <a:schemeClr val="bg1"/>
                </a:solidFill>
                <a:latin typeface="Meiryo" charset="-128"/>
                <a:ea typeface="Meiryo" charset="-128"/>
                <a:cs typeface="Meiryo" charset="-128"/>
              </a:rPr>
              <a:t> </a:t>
            </a:r>
            <a:r>
              <a:rPr lang="en-US" altLang="ja-JP" sz="2400" b="1">
                <a:solidFill>
                  <a:schemeClr val="bg1"/>
                </a:solidFill>
                <a:latin typeface="Meiryo" charset="-128"/>
                <a:ea typeface="Meiryo" charset="-128"/>
                <a:cs typeface="Meiryo" charset="-128"/>
              </a:rPr>
              <a:t>Inc.</a:t>
            </a:r>
          </a:p>
        </p:txBody>
      </p:sp>
      <p:pic>
        <p:nvPicPr>
          <p:cNvPr id="12" name="図 1">
            <a:extLst>
              <a:ext uri="{FF2B5EF4-FFF2-40B4-BE49-F238E27FC236}">
                <a16:creationId xmlns:a16="http://schemas.microsoft.com/office/drawing/2014/main" id="{099D16E8-4948-47A9-8428-E4EECFF92C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91545" y="1556324"/>
            <a:ext cx="1441094" cy="1441094"/>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pic>
        <p:nvPicPr>
          <p:cNvPr id="2" name="圖片 1">
            <a:extLst>
              <a:ext uri="{FF2B5EF4-FFF2-40B4-BE49-F238E27FC236}">
                <a16:creationId xmlns:a16="http://schemas.microsoft.com/office/drawing/2014/main" id="{B81327DE-42A9-5BDE-480D-EE0ED3F197A0}"/>
              </a:ext>
            </a:extLst>
          </p:cNvPr>
          <p:cNvPicPr>
            <a:picLocks noChangeAspect="1"/>
          </p:cNvPicPr>
          <p:nvPr/>
        </p:nvPicPr>
        <p:blipFill>
          <a:blip r:embed="rId3"/>
          <a:stretch>
            <a:fillRect/>
          </a:stretch>
        </p:blipFill>
        <p:spPr>
          <a:xfrm>
            <a:off x="5953844" y="603022"/>
            <a:ext cx="6026017" cy="5588057"/>
          </a:xfrm>
          <a:prstGeom prst="rect">
            <a:avLst/>
          </a:prstGeom>
        </p:spPr>
      </p:pic>
      <p:sp>
        <p:nvSpPr>
          <p:cNvPr id="3" name="Rectangle 2">
            <a:extLst>
              <a:ext uri="{FF2B5EF4-FFF2-40B4-BE49-F238E27FC236}">
                <a16:creationId xmlns:a16="http://schemas.microsoft.com/office/drawing/2014/main" id="{122E5696-A077-0C60-C324-6CFAF57AB5BF}"/>
              </a:ext>
            </a:extLst>
          </p:cNvPr>
          <p:cNvSpPr txBox="1">
            <a:spLocks noChangeArrowheads="1"/>
          </p:cNvSpPr>
          <p:nvPr/>
        </p:nvSpPr>
        <p:spPr>
          <a:xfrm>
            <a:off x="207057" y="52669"/>
            <a:ext cx="8437327"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spcAft>
                <a:spcPts val="0"/>
              </a:spcAft>
              <a:defRPr/>
            </a:pPr>
            <a:r>
              <a:rPr kumimoji="0" lang="en-US" altLang="zh-TW" sz="3200" b="1">
                <a:solidFill>
                  <a:schemeClr val="bg1"/>
                </a:solidFill>
                <a:latin typeface="Meiryo UI" panose="020B0604030504040204" pitchFamily="34" charset="-128"/>
                <a:ea typeface="Meiryo UI" panose="020B0604030504040204" pitchFamily="34" charset="-128"/>
              </a:rPr>
              <a:t>DX</a:t>
            </a:r>
            <a:r>
              <a:rPr kumimoji="0" lang="zh-TW" altLang="en-US" sz="3200" b="1">
                <a:solidFill>
                  <a:schemeClr val="bg1"/>
                </a:solidFill>
                <a:latin typeface="Meiryo UI" panose="020B0604030504040204" pitchFamily="34" charset="-128"/>
                <a:ea typeface="Meiryo UI" panose="020B0604030504040204" pitchFamily="34" charset="-128"/>
              </a:rPr>
              <a:t>事例</a:t>
            </a:r>
            <a:r>
              <a:rPr kumimoji="0" lang="en-US" altLang="zh-TW" sz="3200" b="1">
                <a:solidFill>
                  <a:schemeClr val="bg1"/>
                </a:solidFill>
                <a:latin typeface="Meiryo UI" panose="020B0604030504040204" pitchFamily="34" charset="-128"/>
                <a:ea typeface="Meiryo UI" panose="020B0604030504040204" pitchFamily="34" charset="-128"/>
              </a:rPr>
              <a:t>-</a:t>
            </a:r>
            <a:r>
              <a:rPr kumimoji="0" lang="zh-TW" altLang="en-US" sz="3200" b="1">
                <a:solidFill>
                  <a:schemeClr val="bg1"/>
                </a:solidFill>
                <a:latin typeface="Meiryo UI" panose="020B0604030504040204" pitchFamily="34" charset="-128"/>
                <a:ea typeface="Meiryo UI" panose="020B0604030504040204" pitchFamily="34" charset="-128"/>
              </a:rPr>
              <a:t>品質監控即時可視化</a:t>
            </a:r>
            <a:r>
              <a:rPr kumimoji="0" lang="en-US" altLang="zh-TW" sz="3200" b="1">
                <a:solidFill>
                  <a:schemeClr val="bg1"/>
                </a:solidFill>
                <a:latin typeface="Meiryo UI" panose="020B0604030504040204" pitchFamily="34" charset="-128"/>
                <a:ea typeface="Meiryo UI" panose="020B0604030504040204" pitchFamily="34" charset="-128"/>
              </a:rPr>
              <a:t>(Tableau)</a:t>
            </a:r>
          </a:p>
        </p:txBody>
      </p:sp>
      <p:cxnSp>
        <p:nvCxnSpPr>
          <p:cNvPr id="5" name="直線接點 4">
            <a:extLst>
              <a:ext uri="{FF2B5EF4-FFF2-40B4-BE49-F238E27FC236}">
                <a16:creationId xmlns:a16="http://schemas.microsoft.com/office/drawing/2014/main" id="{14DBF2E3-86EB-C3DD-7D52-4B5ABDF414DB}"/>
              </a:ext>
            </a:extLst>
          </p:cNvPr>
          <p:cNvCxnSpPr>
            <a:cxnSpLocks/>
            <a:endCxn id="9" idx="3"/>
          </p:cNvCxnSpPr>
          <p:nvPr/>
        </p:nvCxnSpPr>
        <p:spPr>
          <a:xfrm flipH="1" flipV="1">
            <a:off x="6029873" y="855050"/>
            <a:ext cx="46662" cy="516150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C1899C1-FA7E-AEAC-54CB-CB991693AB2C}"/>
              </a:ext>
            </a:extLst>
          </p:cNvPr>
          <p:cNvSpPr/>
          <p:nvPr/>
        </p:nvSpPr>
        <p:spPr>
          <a:xfrm>
            <a:off x="590683" y="542716"/>
            <a:ext cx="4201270" cy="800219"/>
          </a:xfrm>
          <a:prstGeom prst="rect">
            <a:avLst/>
          </a:prstGeom>
        </p:spPr>
        <p:txBody>
          <a:bodyPr wrap="square">
            <a:spAutoFit/>
          </a:bodyPr>
          <a:lstStyle/>
          <a:p>
            <a:pPr fontAlgn="auto">
              <a:spcBef>
                <a:spcPts val="0"/>
              </a:spcBef>
              <a:spcAft>
                <a:spcPts val="0"/>
              </a:spcAft>
              <a:defRPr/>
            </a:pP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問題點</a:t>
            </a: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zh-TW" altLang="en-US" sz="1400">
                <a:solidFill>
                  <a:srgbClr val="000000"/>
                </a:solidFill>
                <a:latin typeface="Meiryo UI" panose="020B0604030504040204" pitchFamily="34" charset="-128"/>
                <a:ea typeface="Meiryo UI" panose="020B0604030504040204" pitchFamily="34" charset="-128"/>
              </a:rPr>
              <a:t>部課長會議資料來源分散</a:t>
            </a:r>
            <a:r>
              <a:rPr lang="en-US" altLang="zh-TW" sz="1400">
                <a:solidFill>
                  <a:srgbClr val="000000"/>
                </a:solidFill>
                <a:latin typeface="Meiryo UI" panose="020B0604030504040204" pitchFamily="34" charset="-128"/>
                <a:ea typeface="Meiryo UI" panose="020B0604030504040204" pitchFamily="34" charset="-128"/>
              </a:rPr>
              <a:t>,</a:t>
            </a:r>
            <a:r>
              <a:rPr lang="zh-TW" altLang="en-US" sz="1400">
                <a:solidFill>
                  <a:srgbClr val="000000"/>
                </a:solidFill>
                <a:latin typeface="Meiryo UI" panose="020B0604030504040204" pitchFamily="34" charset="-128"/>
                <a:ea typeface="Meiryo UI" panose="020B0604030504040204" pitchFamily="34" charset="-128"/>
              </a:rPr>
              <a:t>造成資料蒐集及資料作業過程耗時</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7" name="矩形 6">
            <a:extLst>
              <a:ext uri="{FF2B5EF4-FFF2-40B4-BE49-F238E27FC236}">
                <a16:creationId xmlns:a16="http://schemas.microsoft.com/office/drawing/2014/main" id="{1A190E12-2527-5246-8BE6-CB187EADEF10}"/>
              </a:ext>
            </a:extLst>
          </p:cNvPr>
          <p:cNvSpPr/>
          <p:nvPr/>
        </p:nvSpPr>
        <p:spPr>
          <a:xfrm>
            <a:off x="606388" y="1272647"/>
            <a:ext cx="4201270" cy="769441"/>
          </a:xfrm>
          <a:prstGeom prst="rect">
            <a:avLst/>
          </a:prstGeom>
        </p:spPr>
        <p:txBody>
          <a:bodyPr wrap="square">
            <a:spAutoFit/>
          </a:bodyPr>
          <a:lstStyle/>
          <a:p>
            <a:pPr fontAlgn="auto">
              <a:spcBef>
                <a:spcPts val="0"/>
              </a:spcBef>
              <a:spcAft>
                <a:spcPts val="0"/>
              </a:spcAft>
              <a:defRPr/>
            </a:pP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改善</a:t>
            </a: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en-US" altLang="zh-TW" sz="1400">
                <a:solidFill>
                  <a:srgbClr val="000000"/>
                </a:solidFill>
                <a:latin typeface="Meiryo UI" panose="020B0604030504040204" pitchFamily="34" charset="-128"/>
                <a:ea typeface="Meiryo UI" panose="020B0604030504040204" pitchFamily="34" charset="-128"/>
              </a:rPr>
              <a:t>①</a:t>
            </a:r>
            <a:r>
              <a:rPr lang="zh-TW" altLang="en-US" sz="1400">
                <a:solidFill>
                  <a:srgbClr val="000000"/>
                </a:solidFill>
                <a:latin typeface="Meiryo UI" panose="020B0604030504040204" pitchFamily="34" charset="-128"/>
                <a:ea typeface="Meiryo UI" panose="020B0604030504040204" pitchFamily="34" charset="-128"/>
              </a:rPr>
              <a:t>部課長會議</a:t>
            </a:r>
            <a:r>
              <a:rPr lang="en-US" altLang="zh-TW" sz="1400">
                <a:solidFill>
                  <a:srgbClr val="000000"/>
                </a:solidFill>
                <a:latin typeface="Meiryo UI" panose="020B0604030504040204" pitchFamily="34" charset="-128"/>
                <a:ea typeface="Meiryo UI" panose="020B0604030504040204" pitchFamily="34" charset="-128"/>
              </a:rPr>
              <a:t>:</a:t>
            </a:r>
            <a:r>
              <a:rPr lang="zh-TW" altLang="en-US" sz="1400">
                <a:solidFill>
                  <a:srgbClr val="000000"/>
                </a:solidFill>
                <a:latin typeface="Meiryo UI" panose="020B0604030504040204" pitchFamily="34" charset="-128"/>
                <a:ea typeface="Meiryo UI" panose="020B0604030504040204" pitchFamily="34" charset="-128"/>
              </a:rPr>
              <a:t>生產實績及品質監控</a:t>
            </a:r>
            <a:r>
              <a:rPr lang="en-US" altLang="zh-TW" sz="1400">
                <a:solidFill>
                  <a:srgbClr val="000000"/>
                </a:solidFill>
                <a:latin typeface="Meiryo UI" panose="020B0604030504040204" pitchFamily="34" charset="-128"/>
                <a:ea typeface="Meiryo UI" panose="020B0604030504040204" pitchFamily="34" charset="-128"/>
              </a:rPr>
              <a:t>Trend</a:t>
            </a:r>
            <a:r>
              <a:rPr lang="zh-TW" altLang="en-US" sz="1400">
                <a:solidFill>
                  <a:srgbClr val="000000"/>
                </a:solidFill>
                <a:latin typeface="Meiryo UI" panose="020B0604030504040204" pitchFamily="34" charset="-128"/>
                <a:ea typeface="Meiryo UI" panose="020B0604030504040204" pitchFamily="34" charset="-128"/>
              </a:rPr>
              <a:t>作成</a:t>
            </a:r>
            <a:r>
              <a:rPr lang="en-US" altLang="zh-TW" sz="1400">
                <a:solidFill>
                  <a:srgbClr val="000000"/>
                </a:solidFill>
                <a:latin typeface="Meiryo UI" panose="020B0604030504040204" pitchFamily="34" charset="-128"/>
                <a:ea typeface="Meiryo UI" panose="020B0604030504040204" pitchFamily="34" charset="-128"/>
              </a:rPr>
              <a:t>.</a:t>
            </a:r>
          </a:p>
          <a:p>
            <a:pPr fontAlgn="auto">
              <a:spcBef>
                <a:spcPts val="0"/>
              </a:spcBef>
              <a:spcAft>
                <a:spcPts val="0"/>
              </a:spcAft>
              <a:defRPr/>
            </a:pPr>
            <a:r>
              <a:rPr lang="en-US" altLang="zh-TW" sz="1400">
                <a:solidFill>
                  <a:srgbClr val="000000"/>
                </a:solidFill>
                <a:latin typeface="Meiryo UI" panose="020B0604030504040204" pitchFamily="34" charset="-128"/>
                <a:ea typeface="Meiryo UI" panose="020B0604030504040204" pitchFamily="34" charset="-128"/>
              </a:rPr>
              <a:t>②</a:t>
            </a:r>
            <a:r>
              <a:rPr lang="zh-TW" altLang="en-US" sz="1400">
                <a:solidFill>
                  <a:srgbClr val="000000"/>
                </a:solidFill>
                <a:latin typeface="Meiryo UI" panose="020B0604030504040204" pitchFamily="34" charset="-128"/>
                <a:ea typeface="Meiryo UI" panose="020B0604030504040204" pitchFamily="34" charset="-128"/>
              </a:rPr>
              <a:t>監控儀表板規劃中</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9" name="手繪多邊形 122">
            <a:extLst>
              <a:ext uri="{FF2B5EF4-FFF2-40B4-BE49-F238E27FC236}">
                <a16:creationId xmlns:a16="http://schemas.microsoft.com/office/drawing/2014/main" id="{3F2EE958-5D13-8229-45D1-D2A32C72757E}"/>
              </a:ext>
            </a:extLst>
          </p:cNvPr>
          <p:cNvSpPr/>
          <p:nvPr/>
        </p:nvSpPr>
        <p:spPr>
          <a:xfrm>
            <a:off x="5903859" y="603022"/>
            <a:ext cx="252028" cy="252028"/>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186965" tIns="186965" rIns="186965" bIns="186965" numCol="1" spcCol="1270" anchor="ctr" anchorCtr="0">
            <a:noAutofit/>
          </a:bodyPr>
          <a:lstStyle/>
          <a:p>
            <a:pPr algn="ctr" defTabSz="1022350">
              <a:lnSpc>
                <a:spcPct val="90000"/>
              </a:lnSpc>
              <a:spcAft>
                <a:spcPct val="35000"/>
              </a:spcAft>
            </a:pPr>
            <a:endParaRPr lang="zh-TW" altLang="en-US" sz="1100" b="1">
              <a:solidFill>
                <a:prstClr val="black"/>
              </a:solidFill>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10" name="直線接點 9">
            <a:extLst>
              <a:ext uri="{FF2B5EF4-FFF2-40B4-BE49-F238E27FC236}">
                <a16:creationId xmlns:a16="http://schemas.microsoft.com/office/drawing/2014/main" id="{BE676BC1-0DF2-F437-190A-4A1441395E5E}"/>
              </a:ext>
            </a:extLst>
          </p:cNvPr>
          <p:cNvCxnSpPr>
            <a:cxnSpLocks/>
          </p:cNvCxnSpPr>
          <p:nvPr/>
        </p:nvCxnSpPr>
        <p:spPr>
          <a:xfrm flipH="1">
            <a:off x="715195" y="2065105"/>
            <a:ext cx="85532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FDEA0A47-7479-B7F1-34D1-415C90ED6337}"/>
              </a:ext>
            </a:extLst>
          </p:cNvPr>
          <p:cNvSpPr txBox="1"/>
          <p:nvPr/>
        </p:nvSpPr>
        <p:spPr>
          <a:xfrm>
            <a:off x="453058" y="2096574"/>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cs typeface="Meiryo" charset="-128"/>
              </a:rPr>
              <a:t>Before</a:t>
            </a:r>
            <a:endParaRPr lang="zh-TW" altLang="en-US" sz="1200" b="1">
              <a:solidFill>
                <a:srgbClr val="0000FF"/>
              </a:solidFill>
              <a:latin typeface="Meiryo" charset="-128"/>
              <a:ea typeface="Meiryo" charset="-128"/>
              <a:cs typeface="Meiryo" charset="-128"/>
            </a:endParaRPr>
          </a:p>
        </p:txBody>
      </p:sp>
      <p:sp>
        <p:nvSpPr>
          <p:cNvPr id="12" name="Rectangle 73">
            <a:extLst>
              <a:ext uri="{FF2B5EF4-FFF2-40B4-BE49-F238E27FC236}">
                <a16:creationId xmlns:a16="http://schemas.microsoft.com/office/drawing/2014/main" id="{91768124-7BC1-75AD-11D7-215CF11F1656}"/>
              </a:ext>
            </a:extLst>
          </p:cNvPr>
          <p:cNvSpPr>
            <a:spLocks noChangeArrowheads="1"/>
          </p:cNvSpPr>
          <p:nvPr/>
        </p:nvSpPr>
        <p:spPr bwMode="auto">
          <a:xfrm>
            <a:off x="453058" y="6135932"/>
            <a:ext cx="10733539"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zh-TW" altLang="en-US" sz="2400" b="1">
                <a:solidFill>
                  <a:prstClr val="white"/>
                </a:solidFill>
                <a:latin typeface="Meiryo UI" panose="020B0604030504040204" pitchFamily="34" charset="-128"/>
                <a:ea typeface="Meiryo UI" panose="020B0604030504040204" pitchFamily="34" charset="-128"/>
              </a:rPr>
              <a:t>利用 </a:t>
            </a:r>
            <a:r>
              <a:rPr lang="en-US" altLang="zh-TW" sz="2400" b="1">
                <a:solidFill>
                  <a:prstClr val="white"/>
                </a:solidFill>
                <a:latin typeface="Meiryo UI" panose="020B0604030504040204" pitchFamily="34" charset="-128"/>
                <a:ea typeface="Meiryo UI" panose="020B0604030504040204" pitchFamily="34" charset="-128"/>
              </a:rPr>
              <a:t>Tableau </a:t>
            </a:r>
            <a:r>
              <a:rPr lang="zh-TW" altLang="en-US" sz="2400" b="1">
                <a:solidFill>
                  <a:prstClr val="white"/>
                </a:solidFill>
                <a:latin typeface="Meiryo UI" panose="020B0604030504040204" pitchFamily="34" charset="-128"/>
                <a:ea typeface="Meiryo UI" panose="020B0604030504040204" pitchFamily="34" charset="-128"/>
              </a:rPr>
              <a:t>製作品質監控儀表板</a:t>
            </a:r>
            <a:r>
              <a:rPr lang="en-US" altLang="zh-TW" sz="2400" b="1">
                <a:solidFill>
                  <a:prstClr val="white"/>
                </a:solidFill>
                <a:latin typeface="Meiryo UI" panose="020B0604030504040204" pitchFamily="34" charset="-128"/>
                <a:ea typeface="Meiryo UI" panose="020B0604030504040204" pitchFamily="34" charset="-128"/>
              </a:rPr>
              <a:t>,</a:t>
            </a:r>
            <a:r>
              <a:rPr lang="zh-TW" altLang="en-US" sz="2400" b="1">
                <a:solidFill>
                  <a:prstClr val="white"/>
                </a:solidFill>
                <a:latin typeface="Meiryo UI" panose="020B0604030504040204" pitchFamily="34" charset="-128"/>
                <a:ea typeface="Meiryo UI" panose="020B0604030504040204" pitchFamily="34" charset="-128"/>
              </a:rPr>
              <a:t>隨時利用資料做出精準決策。</a:t>
            </a:r>
            <a:endParaRPr lang="en-US" altLang="zh-TW" sz="2400" b="1">
              <a:solidFill>
                <a:prstClr val="white"/>
              </a:solidFill>
              <a:latin typeface="Meiryo UI" panose="020B0604030504040204" pitchFamily="34" charset="-128"/>
              <a:ea typeface="Meiryo UI" panose="020B0604030504040204" pitchFamily="34" charset="-128"/>
            </a:endParaRPr>
          </a:p>
        </p:txBody>
      </p:sp>
      <p:pic>
        <p:nvPicPr>
          <p:cNvPr id="13" name="圖片 12">
            <a:extLst>
              <a:ext uri="{FF2B5EF4-FFF2-40B4-BE49-F238E27FC236}">
                <a16:creationId xmlns:a16="http://schemas.microsoft.com/office/drawing/2014/main" id="{4850B6DF-97F6-5EB9-9754-AD10F5C7E483}"/>
              </a:ext>
            </a:extLst>
          </p:cNvPr>
          <p:cNvPicPr>
            <a:picLocks noChangeAspect="1"/>
          </p:cNvPicPr>
          <p:nvPr/>
        </p:nvPicPr>
        <p:blipFill>
          <a:blip r:embed="rId4"/>
          <a:stretch>
            <a:fillRect/>
          </a:stretch>
        </p:blipFill>
        <p:spPr>
          <a:xfrm>
            <a:off x="1379791" y="2147984"/>
            <a:ext cx="3833767" cy="1746596"/>
          </a:xfrm>
          <a:prstGeom prst="rect">
            <a:avLst/>
          </a:prstGeom>
          <a:ln>
            <a:noFill/>
          </a:ln>
          <a:effectLst>
            <a:outerShdw blurRad="190500" algn="tl" rotWithShape="0">
              <a:srgbClr val="000000">
                <a:alpha val="70000"/>
              </a:srgbClr>
            </a:outerShdw>
          </a:effectLst>
        </p:spPr>
      </p:pic>
      <p:pic>
        <p:nvPicPr>
          <p:cNvPr id="14" name="圖片 13">
            <a:extLst>
              <a:ext uri="{FF2B5EF4-FFF2-40B4-BE49-F238E27FC236}">
                <a16:creationId xmlns:a16="http://schemas.microsoft.com/office/drawing/2014/main" id="{96C4FF49-AFA4-1ECC-0BD5-BECDD3BC51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719" b="95439" l="9603" r="94371">
                        <a14:foregroundMark x1="92053" y1="62456" x2="92053" y2="62456"/>
                        <a14:foregroundMark x1="34768" y1="61754" x2="34768" y2="61754"/>
                        <a14:foregroundMark x1="27483" y1="59298" x2="27483" y2="59298"/>
                        <a14:foregroundMark x1="29139" y1="57895" x2="29139" y2="57895"/>
                        <a14:foregroundMark x1="29139" y1="57895" x2="29139" y2="57895"/>
                        <a14:foregroundMark x1="11258" y1="74386" x2="11258" y2="74386"/>
                        <a14:foregroundMark x1="16225" y1="94035" x2="16225" y2="94035"/>
                        <a14:foregroundMark x1="17219" y1="87018" x2="17219" y2="87018"/>
                        <a14:foregroundMark x1="23179" y1="87719" x2="23179" y2="87719"/>
                        <a14:foregroundMark x1="23179" y1="87719" x2="23179" y2="87719"/>
                        <a14:foregroundMark x1="23179" y1="87719" x2="23179" y2="87719"/>
                        <a14:foregroundMark x1="23179" y1="87719" x2="23179" y2="87719"/>
                        <a14:foregroundMark x1="62583" y1="96140" x2="62583" y2="96140"/>
                        <a14:foregroundMark x1="62583" y1="96140" x2="62583" y2="96140"/>
                        <a14:foregroundMark x1="62583" y1="89474" x2="62583" y2="89474"/>
                        <a14:foregroundMark x1="62583" y1="89474" x2="62583" y2="89474"/>
                        <a14:foregroundMark x1="62583" y1="89474" x2="62583" y2="89474"/>
                        <a14:foregroundMark x1="65894" y1="78947" x2="65894" y2="78947"/>
                        <a14:foregroundMark x1="62583" y1="85263" x2="62583" y2="85263"/>
                        <a14:foregroundMark x1="27483" y1="91579" x2="27483" y2="91579"/>
                        <a14:foregroundMark x1="27483" y1="91579" x2="27483" y2="91579"/>
                        <a14:foregroundMark x1="94371" y1="52982" x2="94371" y2="52982"/>
                        <a14:foregroundMark x1="9603" y1="78947" x2="9603" y2="78947"/>
                        <a14:foregroundMark x1="60927" y1="92281" x2="60927" y2="92281"/>
                        <a14:foregroundMark x1="61589" y1="92281" x2="61589" y2="92281"/>
                        <a14:foregroundMark x1="76490" y1="85263" x2="76490" y2="85263"/>
                        <a14:foregroundMark x1="75828" y1="82105" x2="75828" y2="82105"/>
                        <a14:foregroundMark x1="84768" y1="85965" x2="84768" y2="85965"/>
                        <a14:foregroundMark x1="84768" y1="85965" x2="84768" y2="85965"/>
                        <a14:foregroundMark x1="84768" y1="85965" x2="85430" y2="88421"/>
                        <a14:foregroundMark x1="85430" y1="90877" x2="85430" y2="90877"/>
                        <a14:foregroundMark x1="85430" y1="90877" x2="81788" y2="91579"/>
                        <a14:foregroundMark x1="76490" y1="90877" x2="64570" y2="90175"/>
                        <a14:foregroundMark x1="64570" y1="90175" x2="57947" y2="90175"/>
                        <a14:foregroundMark x1="53642" y1="89474" x2="53642" y2="89474"/>
                        <a14:foregroundMark x1="36424" y1="9123" x2="36424" y2="9123"/>
                        <a14:foregroundMark x1="36424" y1="9123" x2="36424" y2="9123"/>
                        <a14:foregroundMark x1="39404" y1="10877" x2="39404" y2="10877"/>
                        <a14:foregroundMark x1="40066" y1="10877" x2="40066" y2="10877"/>
                        <a14:foregroundMark x1="29139" y1="57193" x2="29139" y2="57193"/>
                        <a14:foregroundMark x1="29139" y1="57193" x2="29139" y2="57193"/>
                        <a14:foregroundMark x1="29801" y1="56491" x2="29801" y2="56491"/>
                        <a14:foregroundMark x1="31126" y1="60351" x2="31126" y2="60351"/>
                        <a14:foregroundMark x1="36424" y1="60000" x2="36424" y2="60000"/>
                        <a14:foregroundMark x1="36424" y1="60000" x2="36424" y2="60000"/>
                        <a14:foregroundMark x1="40728" y1="10877" x2="40728" y2="10877"/>
                        <a14:foregroundMark x1="35099" y1="7719" x2="35099" y2="7719"/>
                        <a14:foregroundMark x1="41060" y1="9825" x2="40728" y2="9825"/>
                        <a14:foregroundMark x1="36424" y1="9825" x2="36424" y2="9825"/>
                        <a14:foregroundMark x1="41722" y1="90175" x2="41722" y2="90175"/>
                        <a14:foregroundMark x1="41722" y1="90175" x2="41722" y2="90175"/>
                      </a14:backgroundRemoval>
                    </a14:imgEffect>
                  </a14:imgLayer>
                </a14:imgProps>
              </a:ext>
            </a:extLst>
          </a:blip>
          <a:stretch>
            <a:fillRect/>
          </a:stretch>
        </p:blipFill>
        <p:spPr>
          <a:xfrm>
            <a:off x="783235" y="3040712"/>
            <a:ext cx="1122858" cy="894563"/>
          </a:xfrm>
          <a:prstGeom prst="rect">
            <a:avLst/>
          </a:prstGeom>
        </p:spPr>
      </p:pic>
      <p:sp>
        <p:nvSpPr>
          <p:cNvPr id="15" name="想法泡泡: 雲朵 33">
            <a:extLst>
              <a:ext uri="{FF2B5EF4-FFF2-40B4-BE49-F238E27FC236}">
                <a16:creationId xmlns:a16="http://schemas.microsoft.com/office/drawing/2014/main" id="{496C05F4-9845-1AE9-7299-225CC75B654B}"/>
              </a:ext>
            </a:extLst>
          </p:cNvPr>
          <p:cNvSpPr/>
          <p:nvPr/>
        </p:nvSpPr>
        <p:spPr>
          <a:xfrm>
            <a:off x="1278537" y="2122144"/>
            <a:ext cx="1946612" cy="777904"/>
          </a:xfrm>
          <a:prstGeom prst="cloudCallout">
            <a:avLst>
              <a:gd name="adj1" fmla="val -26499"/>
              <a:gd name="adj2" fmla="val 76950"/>
            </a:avLst>
          </a:prstGeom>
          <a:solidFill>
            <a:srgbClr val="CC702D"/>
          </a:solidFill>
          <a:ln w="15875" cap="flat" cmpd="sng" algn="ctr">
            <a:solidFill>
              <a:srgbClr val="D9B247">
                <a:shade val="50000"/>
              </a:srgbClr>
            </a:solidFill>
            <a:prstDash val="solid"/>
          </a:ln>
          <a:effectLst/>
          <a:scene3d>
            <a:camera prst="orthographicFront"/>
            <a:lightRig rig="threePt" dir="t"/>
          </a:scene3d>
          <a:sp3d>
            <a:bevelT w="165100" prst="coolSlant"/>
          </a:sp3d>
        </p:spPr>
        <p:txBody>
          <a:bodyPr rtlCol="0" anchor="ctr"/>
          <a:lstStyle/>
          <a:p>
            <a:pPr algn="ctr" fontAlgn="auto">
              <a:spcBef>
                <a:spcPts val="0"/>
              </a:spcBef>
              <a:spcAft>
                <a:spcPts val="0"/>
              </a:spcAft>
              <a:defRPr/>
            </a:pPr>
            <a:r>
              <a:rPr lang="en-US" altLang="zh-TW" sz="1600" b="1" kern="0">
                <a:solidFill>
                  <a:prstClr val="white"/>
                </a:solidFill>
                <a:latin typeface="Microsoft YaHei" panose="020B0503020204020204" pitchFamily="34" charset="-122"/>
                <a:ea typeface="Microsoft YaHei" panose="020B0503020204020204" pitchFamily="34" charset="-122"/>
              </a:rPr>
              <a:t>1.</a:t>
            </a:r>
            <a:r>
              <a:rPr lang="zh-TW" altLang="en-US" sz="1600" b="1" kern="0">
                <a:solidFill>
                  <a:prstClr val="white"/>
                </a:solidFill>
                <a:latin typeface="Microsoft YaHei" panose="020B0503020204020204" pitchFamily="34" charset="-122"/>
                <a:ea typeface="Microsoft YaHei" panose="020B0503020204020204" pitchFamily="34" charset="-122"/>
              </a:rPr>
              <a:t>系統下載</a:t>
            </a:r>
            <a:endParaRPr lang="en-US" altLang="zh-TW" sz="1600" b="1" kern="0">
              <a:solidFill>
                <a:prstClr val="white"/>
              </a:solidFill>
              <a:latin typeface="Microsoft YaHei" panose="020B0503020204020204" pitchFamily="34" charset="-122"/>
              <a:ea typeface="Microsoft YaHei" panose="020B0503020204020204" pitchFamily="34" charset="-122"/>
            </a:endParaRPr>
          </a:p>
          <a:p>
            <a:pPr algn="ctr" fontAlgn="auto">
              <a:spcBef>
                <a:spcPts val="0"/>
              </a:spcBef>
              <a:spcAft>
                <a:spcPts val="0"/>
              </a:spcAft>
              <a:defRPr/>
            </a:pPr>
            <a:r>
              <a:rPr lang="en-US" altLang="zh-TW" sz="1600" b="1" kern="0">
                <a:solidFill>
                  <a:prstClr val="white"/>
                </a:solidFill>
                <a:latin typeface="Microsoft YaHei" panose="020B0503020204020204" pitchFamily="34" charset="-122"/>
                <a:ea typeface="Microsoft YaHei" panose="020B0503020204020204" pitchFamily="34" charset="-122"/>
              </a:rPr>
              <a:t>2.</a:t>
            </a:r>
            <a:r>
              <a:rPr lang="zh-TW" altLang="en-US" sz="1600" b="1" kern="0">
                <a:solidFill>
                  <a:prstClr val="white"/>
                </a:solidFill>
                <a:latin typeface="Microsoft YaHei" panose="020B0503020204020204" pitchFamily="34" charset="-122"/>
                <a:ea typeface="Microsoft YaHei" panose="020B0503020204020204" pitchFamily="34" charset="-122"/>
              </a:rPr>
              <a:t>資料集計</a:t>
            </a:r>
            <a:endParaRPr lang="ja-JP" altLang="en-US" sz="1600" b="1" kern="0">
              <a:solidFill>
                <a:prstClr val="white"/>
              </a:solidFill>
              <a:latin typeface="Microsoft YaHei" panose="020B0503020204020204" pitchFamily="34" charset="-122"/>
              <a:ea typeface="Microsoft YaHei" panose="020B0503020204020204" pitchFamily="34" charset="-122"/>
            </a:endParaRPr>
          </a:p>
        </p:txBody>
      </p:sp>
      <p:sp>
        <p:nvSpPr>
          <p:cNvPr id="16" name="矩形: 圓角 14">
            <a:extLst>
              <a:ext uri="{FF2B5EF4-FFF2-40B4-BE49-F238E27FC236}">
                <a16:creationId xmlns:a16="http://schemas.microsoft.com/office/drawing/2014/main" id="{211E5B25-5019-CF35-823E-087FD567FFB8}"/>
              </a:ext>
            </a:extLst>
          </p:cNvPr>
          <p:cNvSpPr/>
          <p:nvPr/>
        </p:nvSpPr>
        <p:spPr>
          <a:xfrm>
            <a:off x="856064" y="3923570"/>
            <a:ext cx="3720833" cy="40347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sz="1600" b="1">
                <a:solidFill>
                  <a:prstClr val="black"/>
                </a:solidFill>
                <a:latin typeface="Microsoft YaHei" panose="020B0503020204020204" pitchFamily="34" charset="-122"/>
                <a:ea typeface="Microsoft YaHei" panose="020B0503020204020204" pitchFamily="34" charset="-122"/>
              </a:rPr>
              <a:t>（</a:t>
            </a:r>
            <a:r>
              <a:rPr lang="en-US" altLang="zh-TW" sz="1600" b="1">
                <a:solidFill>
                  <a:prstClr val="black"/>
                </a:solidFill>
                <a:latin typeface="Microsoft YaHei" panose="020B0503020204020204" pitchFamily="34" charset="-122"/>
                <a:ea typeface="Microsoft YaHei" panose="020B0503020204020204" pitchFamily="34" charset="-122"/>
              </a:rPr>
              <a:t>JIT</a:t>
            </a:r>
            <a:r>
              <a:rPr lang="zh-TW" altLang="en-US" sz="1600" b="1">
                <a:solidFill>
                  <a:prstClr val="black"/>
                </a:solidFill>
                <a:latin typeface="Microsoft YaHei" panose="020B0503020204020204" pitchFamily="34" charset="-122"/>
                <a:ea typeface="Microsoft YaHei" panose="020B0503020204020204" pitchFamily="34" charset="-122"/>
              </a:rPr>
              <a:t>）</a:t>
            </a:r>
            <a:r>
              <a:rPr lang="ja-JP" altLang="en-US" sz="1600" b="1">
                <a:solidFill>
                  <a:prstClr val="black"/>
                </a:solidFill>
                <a:latin typeface="Microsoft YaHei" panose="020B0503020204020204" pitchFamily="34" charset="-122"/>
                <a:ea typeface="Microsoft YaHei" panose="020B0503020204020204" pitchFamily="34" charset="-122"/>
              </a:rPr>
              <a:t>方式控制現場生產流程的工具</a:t>
            </a:r>
            <a:endParaRPr lang="en-US" altLang="zh-TW" sz="1600" b="1">
              <a:solidFill>
                <a:prstClr val="black"/>
              </a:solidFill>
              <a:latin typeface="Meiryo UI" panose="020B0604030504040204" pitchFamily="34" charset="-128"/>
              <a:ea typeface="Meiryo UI" panose="020B0604030504040204" pitchFamily="34" charset="-128"/>
            </a:endParaRPr>
          </a:p>
        </p:txBody>
      </p:sp>
      <p:pic>
        <p:nvPicPr>
          <p:cNvPr id="17" name="圖片 16" descr="一張含有 監視器, 螢幕, 坐, 手機 的圖片&#10;&#10;自動產生的描述">
            <a:extLst>
              <a:ext uri="{FF2B5EF4-FFF2-40B4-BE49-F238E27FC236}">
                <a16:creationId xmlns:a16="http://schemas.microsoft.com/office/drawing/2014/main" id="{349AE1CD-D1E3-5076-D389-EB7B859873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8450" y="4375447"/>
            <a:ext cx="1078702" cy="782338"/>
          </a:xfrm>
          <a:prstGeom prst="rect">
            <a:avLst/>
          </a:prstGeom>
        </p:spPr>
      </p:pic>
      <p:pic>
        <p:nvPicPr>
          <p:cNvPr id="19" name="Picture 4">
            <a:extLst>
              <a:ext uri="{FF2B5EF4-FFF2-40B4-BE49-F238E27FC236}">
                <a16:creationId xmlns:a16="http://schemas.microsoft.com/office/drawing/2014/main" id="{FBF0485B-C6D9-72D0-859B-18468E4D41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376439">
            <a:off x="1261967" y="5004894"/>
            <a:ext cx="1062581" cy="7692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文字方塊 19">
            <a:extLst>
              <a:ext uri="{FF2B5EF4-FFF2-40B4-BE49-F238E27FC236}">
                <a16:creationId xmlns:a16="http://schemas.microsoft.com/office/drawing/2014/main" id="{51B7B675-2250-1AD6-0C17-E402102B83E7}"/>
              </a:ext>
            </a:extLst>
          </p:cNvPr>
          <p:cNvSpPr txBox="1"/>
          <p:nvPr/>
        </p:nvSpPr>
        <p:spPr>
          <a:xfrm>
            <a:off x="905204" y="4507358"/>
            <a:ext cx="1577066" cy="584775"/>
          </a:xfrm>
          <a:prstGeom prst="rect">
            <a:avLst/>
          </a:prstGeom>
          <a:noFill/>
        </p:spPr>
        <p:txBody>
          <a:bodyPr wrap="square" rtlCol="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marL="342900" lvl="1" algn="ctr" defTabSz="685800">
              <a:defRPr/>
            </a:pPr>
            <a:r>
              <a:rPr lang="en-US" altLang="zh-TW" sz="1600" b="1" cap="all">
                <a:ln w="0"/>
                <a:solidFill>
                  <a:srgbClr val="FF0000"/>
                </a:solidFill>
                <a:latin typeface="Microsoft YaHei" panose="020B0503020204020204" pitchFamily="34" charset="-122"/>
                <a:ea typeface="Microsoft YaHei" panose="020B0503020204020204" pitchFamily="34" charset="-122"/>
              </a:rPr>
              <a:t>HOT</a:t>
            </a:r>
          </a:p>
          <a:p>
            <a:pPr marL="342900" lvl="1" algn="ctr" defTabSz="685800">
              <a:defRPr/>
            </a:pPr>
            <a:r>
              <a:rPr lang="zh-TW" altLang="en-US" sz="1600" b="1" cap="all">
                <a:ln w="0"/>
                <a:solidFill>
                  <a:srgbClr val="FF0000"/>
                </a:solidFill>
                <a:latin typeface="Microsoft YaHei" panose="020B0503020204020204" pitchFamily="34" charset="-122"/>
                <a:ea typeface="Microsoft YaHei" panose="020B0503020204020204" pitchFamily="34" charset="-122"/>
              </a:rPr>
              <a:t>生產情報</a:t>
            </a:r>
          </a:p>
        </p:txBody>
      </p:sp>
      <p:pic>
        <p:nvPicPr>
          <p:cNvPr id="21" name="Picture 5">
            <a:extLst>
              <a:ext uri="{FF2B5EF4-FFF2-40B4-BE49-F238E27FC236}">
                <a16:creationId xmlns:a16="http://schemas.microsoft.com/office/drawing/2014/main" id="{1512F4CD-76E9-B650-9020-BE28AFADEE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12870">
            <a:off x="3494786" y="5030950"/>
            <a:ext cx="1062581" cy="7468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字方塊 21">
            <a:extLst>
              <a:ext uri="{FF2B5EF4-FFF2-40B4-BE49-F238E27FC236}">
                <a16:creationId xmlns:a16="http://schemas.microsoft.com/office/drawing/2014/main" id="{D0F51E4B-F5FA-B903-5201-1050A6326FD4}"/>
              </a:ext>
            </a:extLst>
          </p:cNvPr>
          <p:cNvSpPr txBox="1"/>
          <p:nvPr/>
        </p:nvSpPr>
        <p:spPr>
          <a:xfrm>
            <a:off x="1005402" y="5784935"/>
            <a:ext cx="1832374" cy="338554"/>
          </a:xfrm>
          <a:prstGeom prst="rect">
            <a:avLst/>
          </a:prstGeom>
          <a:noFill/>
        </p:spPr>
        <p:txBody>
          <a:bodyPr wrap="square" rtlCol="0">
            <a:spAutoFit/>
          </a:bodyPr>
          <a:lstStyle/>
          <a:p>
            <a:pPr algn="ctr" defTabSz="685800">
              <a:defRPr/>
            </a:pPr>
            <a:r>
              <a:rPr lang="zh-TW" altLang="en-US" sz="1600" b="1">
                <a:solidFill>
                  <a:srgbClr val="333333"/>
                </a:solidFill>
                <a:latin typeface="Microsoft YaHei" panose="020B0503020204020204" pitchFamily="34" charset="-122"/>
                <a:ea typeface="Microsoft YaHei" panose="020B0503020204020204" pitchFamily="34" charset="-122"/>
              </a:rPr>
              <a:t>三交代作業</a:t>
            </a:r>
            <a:endParaRPr lang="ja-JP" altLang="en-US" sz="1600" b="1">
              <a:solidFill>
                <a:srgbClr val="333333"/>
              </a:solidFill>
              <a:latin typeface="Microsoft YaHei" panose="020B0503020204020204" pitchFamily="34" charset="-122"/>
              <a:ea typeface="Microsoft YaHei" panose="020B0503020204020204" pitchFamily="34" charset="-122"/>
            </a:endParaRPr>
          </a:p>
        </p:txBody>
      </p:sp>
      <p:pic>
        <p:nvPicPr>
          <p:cNvPr id="23" name="圖片 22">
            <a:extLst>
              <a:ext uri="{FF2B5EF4-FFF2-40B4-BE49-F238E27FC236}">
                <a16:creationId xmlns:a16="http://schemas.microsoft.com/office/drawing/2014/main" id="{C474ACCF-F21B-321A-E934-69ECAA6FF7B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977" b="96512" l="8621" r="93103">
                        <a14:foregroundMark x1="41379" y1="84302" x2="41379" y2="84302"/>
                        <a14:foregroundMark x1="24138" y1="77326" x2="24138" y2="77326"/>
                        <a14:foregroundMark x1="21264" y1="68605" x2="21264" y2="68605"/>
                        <a14:foregroundMark x1="21264" y1="68023" x2="21264" y2="68023"/>
                        <a14:foregroundMark x1="20115" y1="67442" x2="20115" y2="67442"/>
                        <a14:foregroundMark x1="18391" y1="64535" x2="17241" y2="62209"/>
                        <a14:foregroundMark x1="55172" y1="96512" x2="55172" y2="96512"/>
                        <a14:foregroundMark x1="45402" y1="95349" x2="45402" y2="95349"/>
                        <a14:foregroundMark x1="93103" y1="66279" x2="93103" y2="66279"/>
                        <a14:foregroundMark x1="32759" y1="24419" x2="32759" y2="24419"/>
                        <a14:foregroundMark x1="32759" y1="24419" x2="32759" y2="24419"/>
                        <a14:foregroundMark x1="32759" y1="24419" x2="32759" y2="24419"/>
                        <a14:foregroundMark x1="32759" y1="24419" x2="32759" y2="24419"/>
                        <a14:foregroundMark x1="32759" y1="24419" x2="32759" y2="24419"/>
                        <a14:foregroundMark x1="32759" y1="24419" x2="32759" y2="24419"/>
                        <a14:foregroundMark x1="65517" y1="18605" x2="75862" y2="25000"/>
                        <a14:foregroundMark x1="82184" y1="32558" x2="82184" y2="32558"/>
                        <a14:foregroundMark x1="82184" y1="32558" x2="82184" y2="32558"/>
                        <a14:foregroundMark x1="82184" y1="32558" x2="82184" y2="32558"/>
                        <a14:foregroundMark x1="70115" y1="36047" x2="85083" y2="24967"/>
                        <a14:foregroundMark x1="56322" y1="15698" x2="25862" y2="15698"/>
                        <a14:foregroundMark x1="25862" y1="15698" x2="18391" y2="28488"/>
                        <a14:foregroundMark x1="8621" y1="39535" x2="8621" y2="39535"/>
                        <a14:foregroundMark x1="45402" y1="6977" x2="45402" y2="6977"/>
                        <a14:foregroundMark x1="44828" y1="94186" x2="44828" y2="94186"/>
                        <a14:foregroundMark x1="44828" y1="94186" x2="44828" y2="94186"/>
                        <a14:foregroundMark x1="9454" y1="77741" x2="9770" y2="86047"/>
                        <a14:foregroundMark x1="8621" y1="55814" x2="9453" y2="77696"/>
                        <a14:foregroundMark x1="11459" y1="86628" x2="14261" y2="87592"/>
                        <a14:foregroundMark x1="9770" y1="86047" x2="11459" y2="86628"/>
                        <a14:foregroundMark x1="64244" y1="93605" x2="70433" y2="93046"/>
                        <a14:foregroundMark x1="41382" y1="95670" x2="64244" y2="93605"/>
                        <a14:foregroundMark x1="91924" y1="65890" x2="92529" y2="65116"/>
                        <a14:foregroundMark x1="77236" y1="84658" x2="90136" y2="68175"/>
                        <a14:backgroundMark x1="17816" y1="88953" x2="17816" y2="88953"/>
                        <a14:backgroundMark x1="17816" y1="86628" x2="17816" y2="86628"/>
                        <a14:backgroundMark x1="14943" y1="86628" x2="14943" y2="86628"/>
                        <a14:backgroundMark x1="14943" y1="86628" x2="14943" y2="86628"/>
                        <a14:backgroundMark x1="13793" y1="90698" x2="13793" y2="90698"/>
                        <a14:backgroundMark x1="20115" y1="89535" x2="20115" y2="89535"/>
                        <a14:backgroundMark x1="19540" y1="89535" x2="19540" y2="89535"/>
                        <a14:backgroundMark x1="31034" y1="98837" x2="27586" y2="95930"/>
                        <a14:backgroundMark x1="13793" y1="87791" x2="13793" y2="98837"/>
                        <a14:backgroundMark x1="22989" y1="88953" x2="31034" y2="97093"/>
                        <a14:backgroundMark x1="92529" y1="15116" x2="91954" y2="16279"/>
                        <a14:backgroundMark x1="94828" y1="20349" x2="94828" y2="20349"/>
                        <a14:backgroundMark x1="92529" y1="19186" x2="92529" y2="19186"/>
                        <a14:backgroundMark x1="95402" y1="17442" x2="95402" y2="37791"/>
                        <a14:backgroundMark x1="93678" y1="18605" x2="95402" y2="16279"/>
                        <a14:backgroundMark x1="66667" y1="44767" x2="60920" y2="38953"/>
                        <a14:backgroundMark x1="84483" y1="61047" x2="82759" y2="63372"/>
                        <a14:backgroundMark x1="92529" y1="12209" x2="95402" y2="26744"/>
                        <a14:backgroundMark x1="14943" y1="89535" x2="13793" y2="95930"/>
                        <a14:backgroundMark x1="13793" y1="88953" x2="13793" y2="88953"/>
                        <a14:backgroundMark x1="16092" y1="87791" x2="13793" y2="86628"/>
                        <a14:backgroundMark x1="3448" y1="95930" x2="3448" y2="93023"/>
                        <a14:backgroundMark x1="5172" y1="93605" x2="2299" y2="91860"/>
                        <a14:backgroundMark x1="71839" y1="93023" x2="71839" y2="93023"/>
                        <a14:backgroundMark x1="29310" y1="94767" x2="34483" y2="94767"/>
                        <a14:backgroundMark x1="70115" y1="93605" x2="73563" y2="93023"/>
                        <a14:backgroundMark x1="68966" y1="95349" x2="75862" y2="95349"/>
                        <a14:backgroundMark x1="33333" y1="97674" x2="39655" y2="98256"/>
                        <a14:backgroundMark x1="35057" y1="97674" x2="33333" y2="96512"/>
                        <a14:backgroundMark x1="35632" y1="95349" x2="31034" y2="96512"/>
                        <a14:backgroundMark x1="68966" y1="93605" x2="68966" y2="93605"/>
                      </a14:backgroundRemoval>
                    </a14:imgEffect>
                  </a14:imgLayer>
                </a14:imgProps>
              </a:ext>
            </a:extLst>
          </a:blip>
          <a:stretch>
            <a:fillRect/>
          </a:stretch>
        </p:blipFill>
        <p:spPr>
          <a:xfrm>
            <a:off x="2349393" y="4824846"/>
            <a:ext cx="1223073" cy="1087951"/>
          </a:xfrm>
          <a:prstGeom prst="rect">
            <a:avLst/>
          </a:prstGeom>
          <a:ln>
            <a:noFill/>
          </a:ln>
          <a:effectLst>
            <a:outerShdw blurRad="292100" dist="139700" dir="2700000" algn="tl" rotWithShape="0">
              <a:srgbClr val="333333">
                <a:alpha val="65000"/>
              </a:srgbClr>
            </a:outerShdw>
          </a:effectLst>
        </p:spPr>
      </p:pic>
      <p:sp>
        <p:nvSpPr>
          <p:cNvPr id="24" name="文字方塊 23">
            <a:extLst>
              <a:ext uri="{FF2B5EF4-FFF2-40B4-BE49-F238E27FC236}">
                <a16:creationId xmlns:a16="http://schemas.microsoft.com/office/drawing/2014/main" id="{5122DF24-EA3D-E9A3-AA66-C5F9CD3FB259}"/>
              </a:ext>
            </a:extLst>
          </p:cNvPr>
          <p:cNvSpPr txBox="1"/>
          <p:nvPr/>
        </p:nvSpPr>
        <p:spPr>
          <a:xfrm>
            <a:off x="2060388" y="5243162"/>
            <a:ext cx="1832374" cy="323165"/>
          </a:xfrm>
          <a:prstGeom prst="rect">
            <a:avLst/>
          </a:prstGeom>
          <a:noFill/>
        </p:spPr>
        <p:txBody>
          <a:bodyPr wrap="square" rtlCol="0">
            <a:spAutoFit/>
          </a:bodyPr>
          <a:lstStyle/>
          <a:p>
            <a:pPr algn="ctr" defTabSz="685800">
              <a:defRPr/>
            </a:pPr>
            <a:r>
              <a:rPr lang="zh-TW" altLang="en-US" sz="1500" b="1">
                <a:solidFill>
                  <a:srgbClr val="333333"/>
                </a:solidFill>
                <a:latin typeface="Microsoft YaHei" panose="020B0503020204020204" pitchFamily="34" charset="-122"/>
                <a:ea typeface="Microsoft YaHei" panose="020B0503020204020204" pitchFamily="34" charset="-122"/>
              </a:rPr>
              <a:t>關聯性</a:t>
            </a:r>
            <a:endParaRPr lang="ja-JP" altLang="en-US" sz="1500" b="1">
              <a:solidFill>
                <a:srgbClr val="333333"/>
              </a:solidFill>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EF6EEDA6-FA7C-1435-468D-2702D0DB3473}"/>
              </a:ext>
            </a:extLst>
          </p:cNvPr>
          <p:cNvSpPr/>
          <p:nvPr/>
        </p:nvSpPr>
        <p:spPr>
          <a:xfrm>
            <a:off x="2079334" y="4309236"/>
            <a:ext cx="1885453" cy="338554"/>
          </a:xfrm>
          <a:prstGeom prst="rect">
            <a:avLst/>
          </a:prstGeom>
        </p:spPr>
        <p:txBody>
          <a:bodyPr wrap="none">
            <a:spAutoFit/>
          </a:bodyPr>
          <a:lstStyle/>
          <a:p>
            <a:pPr defTabSz="685800">
              <a:defRPr/>
            </a:pPr>
            <a:r>
              <a:rPr lang="zh-TW" altLang="en-US" sz="1600" b="1">
                <a:solidFill>
                  <a:prstClr val="black"/>
                </a:solidFill>
                <a:latin typeface="Microsoft YaHei" panose="020B0503020204020204" pitchFamily="34" charset="-122"/>
                <a:ea typeface="Microsoft YaHei" panose="020B0503020204020204" pitchFamily="34" charset="-122"/>
              </a:rPr>
              <a:t>目標</a:t>
            </a:r>
            <a:r>
              <a:rPr lang="en-US" altLang="zh-TW" sz="1600" b="1">
                <a:solidFill>
                  <a:prstClr val="black"/>
                </a:solidFill>
                <a:latin typeface="Microsoft YaHei" panose="020B0503020204020204" pitchFamily="34" charset="-122"/>
                <a:ea typeface="Microsoft YaHei" panose="020B0503020204020204" pitchFamily="34" charset="-122"/>
              </a:rPr>
              <a:t>:</a:t>
            </a:r>
            <a:r>
              <a:rPr lang="zh-TW" altLang="en-US" sz="1600" b="1">
                <a:solidFill>
                  <a:prstClr val="black"/>
                </a:solidFill>
                <a:latin typeface="Microsoft YaHei" panose="020B0503020204020204" pitchFamily="34" charset="-122"/>
                <a:ea typeface="Microsoft YaHei" panose="020B0503020204020204" pitchFamily="34" charset="-122"/>
              </a:rPr>
              <a:t>掌握</a:t>
            </a:r>
            <a:r>
              <a:rPr lang="zh-TW" altLang="en-US" sz="1600" b="1">
                <a:solidFill>
                  <a:srgbClr val="FF0000"/>
                </a:solidFill>
                <a:latin typeface="Microsoft YaHei" panose="020B0503020204020204" pitchFamily="34" charset="-122"/>
                <a:ea typeface="Microsoft YaHei" panose="020B0503020204020204" pitchFamily="34" charset="-122"/>
              </a:rPr>
              <a:t>全窯</a:t>
            </a:r>
            <a:r>
              <a:rPr lang="zh-TW" altLang="en-US" sz="1600" b="1">
                <a:solidFill>
                  <a:prstClr val="black"/>
                </a:solidFill>
                <a:latin typeface="Microsoft YaHei" panose="020B0503020204020204" pitchFamily="34" charset="-122"/>
                <a:ea typeface="Microsoft YaHei" panose="020B0503020204020204" pitchFamily="34" charset="-122"/>
              </a:rPr>
              <a:t>狀況</a:t>
            </a:r>
            <a:endParaRPr lang="en-US" altLang="zh-TW" sz="1600" b="1">
              <a:solidFill>
                <a:prstClr val="black"/>
              </a:solidFill>
              <a:latin typeface="Microsoft YaHei" panose="020B0503020204020204" pitchFamily="34" charset="-122"/>
              <a:ea typeface="Microsoft YaHei" panose="020B0503020204020204" pitchFamily="34" charset="-122"/>
            </a:endParaRPr>
          </a:p>
        </p:txBody>
      </p:sp>
      <p:pic>
        <p:nvPicPr>
          <p:cNvPr id="8" name="圖片 7">
            <a:extLst>
              <a:ext uri="{FF2B5EF4-FFF2-40B4-BE49-F238E27FC236}">
                <a16:creationId xmlns:a16="http://schemas.microsoft.com/office/drawing/2014/main" id="{14B01222-5865-A936-FDA4-80FFDC85ACCF}"/>
              </a:ext>
            </a:extLst>
          </p:cNvPr>
          <p:cNvPicPr>
            <a:picLocks noChangeAspect="1"/>
          </p:cNvPicPr>
          <p:nvPr/>
        </p:nvPicPr>
        <p:blipFill>
          <a:blip r:embed="rId12"/>
          <a:stretch>
            <a:fillRect/>
          </a:stretch>
        </p:blipFill>
        <p:spPr>
          <a:xfrm>
            <a:off x="11444625" y="665460"/>
            <a:ext cx="1806600" cy="1354950"/>
          </a:xfrm>
          <a:prstGeom prst="rect">
            <a:avLst/>
          </a:prstGeom>
        </p:spPr>
      </p:pic>
      <p:sp>
        <p:nvSpPr>
          <p:cNvPr id="26" name="矩形 25">
            <a:extLst>
              <a:ext uri="{FF2B5EF4-FFF2-40B4-BE49-F238E27FC236}">
                <a16:creationId xmlns:a16="http://schemas.microsoft.com/office/drawing/2014/main" id="{DB217501-545F-4532-C0F7-422FD875C592}"/>
              </a:ext>
            </a:extLst>
          </p:cNvPr>
          <p:cNvSpPr/>
          <p:nvPr/>
        </p:nvSpPr>
        <p:spPr>
          <a:xfrm>
            <a:off x="11752073" y="1647747"/>
            <a:ext cx="439927" cy="321874"/>
          </a:xfrm>
          <a:prstGeom prst="rect">
            <a:avLst/>
          </a:prstGeom>
          <a:noFill/>
          <a:ln w="444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225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13"/>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100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0" grpId="0"/>
      <p:bldP spid="22"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91B452B-EF8D-45CB-8B5B-0DDADB2CDF9A}"/>
              </a:ext>
            </a:extLst>
          </p:cNvPr>
          <p:cNvSpPr/>
          <p:nvPr/>
        </p:nvSpPr>
        <p:spPr>
          <a:xfrm>
            <a:off x="263352" y="8884"/>
            <a:ext cx="5934253" cy="584775"/>
          </a:xfrm>
          <a:prstGeom prst="rect">
            <a:avLst/>
          </a:prstGeom>
          <a:noFill/>
        </p:spPr>
        <p:txBody>
          <a:bodyPr wrap="none" lIns="91440" tIns="45720" rIns="91440" bIns="45720">
            <a:spAutoFit/>
          </a:bodyPr>
          <a:lstStyle/>
          <a:p>
            <a:r>
              <a:rPr lang="en-US" altLang="zh-TW" sz="3200" b="1">
                <a:solidFill>
                  <a:schemeClr val="bg1"/>
                </a:solidFill>
                <a:latin typeface="Meiryo UI" panose="020B0604030504040204" pitchFamily="34" charset="-128"/>
                <a:ea typeface="Meiryo UI" panose="020B0604030504040204" pitchFamily="34" charset="-128"/>
              </a:rPr>
              <a:t>2024</a:t>
            </a:r>
            <a:r>
              <a:rPr lang="ja-JP" altLang="en-US" sz="3200" b="1">
                <a:solidFill>
                  <a:schemeClr val="bg1"/>
                </a:solidFill>
                <a:latin typeface="Meiryo UI" panose="020B0604030504040204" pitchFamily="34" charset="-128"/>
                <a:ea typeface="Meiryo UI" panose="020B0604030504040204" pitchFamily="34" charset="-128"/>
              </a:rPr>
              <a:t>年＿</a:t>
            </a:r>
            <a:r>
              <a:rPr lang="zh-TW" altLang="en-US" sz="3200" b="1">
                <a:solidFill>
                  <a:schemeClr val="bg1"/>
                </a:solidFill>
                <a:latin typeface="Meiryo UI" panose="020B0604030504040204" pitchFamily="34" charset="-128"/>
                <a:ea typeface="Meiryo UI" panose="020B0604030504040204" pitchFamily="34" charset="-128"/>
              </a:rPr>
              <a:t>上期</a:t>
            </a:r>
            <a:r>
              <a:rPr lang="en-US" altLang="zh-TW" sz="3200" b="1">
                <a:solidFill>
                  <a:schemeClr val="bg1"/>
                </a:solidFill>
                <a:latin typeface="Meiryo UI" panose="020B0604030504040204" pitchFamily="34" charset="-128"/>
                <a:ea typeface="Meiryo UI" panose="020B0604030504040204" pitchFamily="34" charset="-128"/>
              </a:rPr>
              <a:t>MR</a:t>
            </a:r>
            <a:r>
              <a:rPr lang="zh-TW" altLang="en-US" sz="3200" b="1">
                <a:solidFill>
                  <a:schemeClr val="bg1"/>
                </a:solidFill>
                <a:latin typeface="Meiryo UI" panose="020B0604030504040204" pitchFamily="34" charset="-128"/>
                <a:ea typeface="Meiryo UI" panose="020B0604030504040204" pitchFamily="34" charset="-128"/>
              </a:rPr>
              <a:t> </a:t>
            </a:r>
            <a:r>
              <a:rPr lang="en-US" altLang="zh-TW" sz="3200" b="1">
                <a:solidFill>
                  <a:schemeClr val="bg1"/>
                </a:solidFill>
                <a:latin typeface="Meiryo UI" panose="020B0604030504040204" pitchFamily="34" charset="-128"/>
                <a:ea typeface="Meiryo UI" panose="020B0604030504040204" pitchFamily="34" charset="-128"/>
              </a:rPr>
              <a:t>Agenda</a:t>
            </a:r>
            <a:r>
              <a:rPr lang="ja-JP" altLang="en-US" sz="3200" b="1">
                <a:solidFill>
                  <a:schemeClr val="bg1"/>
                </a:solidFill>
                <a:latin typeface="Meiryo UI" panose="020B0604030504040204" pitchFamily="34" charset="-128"/>
                <a:ea typeface="Meiryo UI" panose="020B0604030504040204" pitchFamily="34" charset="-128"/>
              </a:rPr>
              <a:t>　　</a:t>
            </a:r>
            <a:endParaRPr lang="en-US" altLang="ja-JP" sz="3200" b="1">
              <a:solidFill>
                <a:schemeClr val="bg1"/>
              </a:solidFill>
              <a:latin typeface="Meiryo UI" panose="020B0604030504040204" pitchFamily="34" charset="-128"/>
              <a:ea typeface="Meiryo UI" panose="020B0604030504040204" pitchFamily="34" charset="-128"/>
            </a:endParaRPr>
          </a:p>
        </p:txBody>
      </p:sp>
      <p:pic>
        <p:nvPicPr>
          <p:cNvPr id="7" name="圖片 6">
            <a:extLst>
              <a:ext uri="{FF2B5EF4-FFF2-40B4-BE49-F238E27FC236}">
                <a16:creationId xmlns:a16="http://schemas.microsoft.com/office/drawing/2014/main" id="{4CAF16D6-F61B-4211-B738-DFF309C25ABE}"/>
              </a:ext>
            </a:extLst>
          </p:cNvPr>
          <p:cNvPicPr>
            <a:picLocks noChangeAspect="1"/>
          </p:cNvPicPr>
          <p:nvPr/>
        </p:nvPicPr>
        <p:blipFill>
          <a:blip r:embed="rId2"/>
          <a:stretch>
            <a:fillRect/>
          </a:stretch>
        </p:blipFill>
        <p:spPr>
          <a:xfrm>
            <a:off x="8598350" y="3417390"/>
            <a:ext cx="3555268" cy="3096344"/>
          </a:xfrm>
          <a:prstGeom prst="rect">
            <a:avLst/>
          </a:prstGeom>
        </p:spPr>
      </p:pic>
      <p:pic>
        <p:nvPicPr>
          <p:cNvPr id="5" name="図 1">
            <a:extLst>
              <a:ext uri="{FF2B5EF4-FFF2-40B4-BE49-F238E27FC236}">
                <a16:creationId xmlns:a16="http://schemas.microsoft.com/office/drawing/2014/main" id="{D2DA554A-F83D-479B-B19F-CBA62C63445C}"/>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474" r="87718" b="77723"/>
          <a:stretch/>
        </p:blipFill>
        <p:spPr bwMode="auto">
          <a:xfrm>
            <a:off x="5846797" y="141974"/>
            <a:ext cx="367602"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図 1">
            <a:extLst>
              <a:ext uri="{FF2B5EF4-FFF2-40B4-BE49-F238E27FC236}">
                <a16:creationId xmlns:a16="http://schemas.microsoft.com/office/drawing/2014/main" id="{5A15E3DD-110D-4E1D-B926-76B7DA0E7EF7}"/>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25956" r="87647" b="51589"/>
          <a:stretch/>
        </p:blipFill>
        <p:spPr bwMode="auto">
          <a:xfrm>
            <a:off x="6294690" y="141974"/>
            <a:ext cx="374026" cy="3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図 1">
            <a:extLst>
              <a:ext uri="{FF2B5EF4-FFF2-40B4-BE49-F238E27FC236}">
                <a16:creationId xmlns:a16="http://schemas.microsoft.com/office/drawing/2014/main" id="{0089FAAA-8D94-418D-A00E-3F7EA06CD584}"/>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51910" r="87492" b="25926"/>
          <a:stretch/>
        </p:blipFill>
        <p:spPr bwMode="auto">
          <a:xfrm>
            <a:off x="6749007" y="141974"/>
            <a:ext cx="38368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1">
            <a:extLst>
              <a:ext uri="{FF2B5EF4-FFF2-40B4-BE49-F238E27FC236}">
                <a16:creationId xmlns:a16="http://schemas.microsoft.com/office/drawing/2014/main" id="{B2ABFCFA-76D6-464B-9D9A-39085F126260}"/>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76991" r="87492"/>
          <a:stretch/>
        </p:blipFill>
        <p:spPr bwMode="auto">
          <a:xfrm>
            <a:off x="7212982" y="141974"/>
            <a:ext cx="369582"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
            <a:extLst>
              <a:ext uri="{FF2B5EF4-FFF2-40B4-BE49-F238E27FC236}">
                <a16:creationId xmlns:a16="http://schemas.microsoft.com/office/drawing/2014/main" id="{1ECC8BEC-5D4E-4D40-BFD0-F938A12DD9CE}"/>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34436" r="53211" b="77836"/>
          <a:stretch/>
        </p:blipFill>
        <p:spPr bwMode="auto">
          <a:xfrm>
            <a:off x="7662855" y="141974"/>
            <a:ext cx="378948"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
            <a:extLst>
              <a:ext uri="{FF2B5EF4-FFF2-40B4-BE49-F238E27FC236}">
                <a16:creationId xmlns:a16="http://schemas.microsoft.com/office/drawing/2014/main" id="{56868A5A-F1F1-481F-85A1-5392810F3616}"/>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34280" t="25664" r="53212" b="51589"/>
          <a:stretch/>
        </p:blipFill>
        <p:spPr bwMode="auto">
          <a:xfrm>
            <a:off x="8122094" y="141974"/>
            <a:ext cx="37384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
            <a:extLst>
              <a:ext uri="{FF2B5EF4-FFF2-40B4-BE49-F238E27FC236}">
                <a16:creationId xmlns:a16="http://schemas.microsoft.com/office/drawing/2014/main" id="{4E9DE1C4-B06A-4291-8B05-131C87B4C4AE}"/>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34744" t="51327" r="53212" b="25926"/>
          <a:stretch/>
        </p:blipFill>
        <p:spPr bwMode="auto">
          <a:xfrm>
            <a:off x="8576231" y="14197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
            <a:extLst>
              <a:ext uri="{FF2B5EF4-FFF2-40B4-BE49-F238E27FC236}">
                <a16:creationId xmlns:a16="http://schemas.microsoft.com/office/drawing/2014/main" id="{C38D95AA-4A57-4E54-AAAA-5717E15FE60E}"/>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68561" r="19240" b="77253"/>
          <a:stretch/>
        </p:blipFill>
        <p:spPr bwMode="auto">
          <a:xfrm>
            <a:off x="9016522" y="141974"/>
            <a:ext cx="36461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
            <a:extLst>
              <a:ext uri="{FF2B5EF4-FFF2-40B4-BE49-F238E27FC236}">
                <a16:creationId xmlns:a16="http://schemas.microsoft.com/office/drawing/2014/main" id="{BAA83C74-86F5-42DF-BBE9-8BEBE18EB8BB}"/>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68715" t="25372" r="19086" b="51881"/>
          <a:stretch/>
        </p:blipFill>
        <p:spPr bwMode="auto">
          <a:xfrm>
            <a:off x="9461429" y="141974"/>
            <a:ext cx="36461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
            <a:extLst>
              <a:ext uri="{FF2B5EF4-FFF2-40B4-BE49-F238E27FC236}">
                <a16:creationId xmlns:a16="http://schemas.microsoft.com/office/drawing/2014/main" id="{12C3DACA-8A3B-4A88-B7D0-6C03E7DF271E}"/>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68716" t="52202" r="19240" b="25343"/>
          <a:stretch/>
        </p:blipFill>
        <p:spPr bwMode="auto">
          <a:xfrm>
            <a:off x="9906338" y="141974"/>
            <a:ext cx="364675" cy="360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5">
            <a:extLst>
              <a:ext uri="{FF2B5EF4-FFF2-40B4-BE49-F238E27FC236}">
                <a16:creationId xmlns:a16="http://schemas.microsoft.com/office/drawing/2014/main" id="{289F0BEE-0319-6EF5-B811-9E93CD9B5CA5}"/>
              </a:ext>
            </a:extLst>
          </p:cNvPr>
          <p:cNvSpPr txBox="1"/>
          <p:nvPr/>
        </p:nvSpPr>
        <p:spPr>
          <a:xfrm>
            <a:off x="92460" y="620688"/>
            <a:ext cx="11764180" cy="5447645"/>
          </a:xfrm>
          <a:prstGeom prst="rect">
            <a:avLst/>
          </a:prstGeom>
          <a:noFill/>
        </p:spPr>
        <p:txBody>
          <a:bodyPr wrap="square" lIns="91440" tIns="45720" rIns="91440" bIns="45720" rtlCol="0" anchor="t">
            <a:spAutoFit/>
          </a:bodyPr>
          <a:lstStyle/>
          <a:p>
            <a:r>
              <a:rPr lang="ja-JP" altLang="en-US" sz="3000">
                <a:latin typeface="Meiryo UI"/>
                <a:ea typeface="Meiryo UI"/>
              </a:rPr>
              <a:t>　　　</a:t>
            </a:r>
            <a:r>
              <a:rPr lang="ja-JP" altLang="en-US" sz="3000">
                <a:solidFill>
                  <a:schemeClr val="bg1">
                    <a:lumMod val="50000"/>
                  </a:schemeClr>
                </a:solidFill>
                <a:latin typeface="Meiryo UI"/>
                <a:ea typeface="Meiryo UI"/>
              </a:rPr>
              <a:t>　</a:t>
            </a:r>
          </a:p>
          <a:p>
            <a:pPr marL="742950" indent="-742950">
              <a:buFont typeface="+mj-lt"/>
              <a:buAutoNum type="arabicPeriod"/>
            </a:pPr>
            <a:r>
              <a:rPr lang="en-US" altLang="ja-JP" sz="3000">
                <a:latin typeface="Meiryo UI"/>
                <a:ea typeface="Meiryo UI"/>
              </a:rPr>
              <a:t>2023</a:t>
            </a:r>
            <a:r>
              <a:rPr lang="ja-JP" altLang="en-US" sz="3000">
                <a:latin typeface="Meiryo UI"/>
                <a:ea typeface="Meiryo UI"/>
              </a:rPr>
              <a:t>年の実績の振り返り　　</a:t>
            </a:r>
          </a:p>
          <a:p>
            <a:pPr marL="742950" indent="-742950">
              <a:buFont typeface="+mj-lt"/>
              <a:buAutoNum type="arabicPeriod"/>
            </a:pPr>
            <a:r>
              <a:rPr lang="ja-JP" altLang="en-US" sz="3000">
                <a:latin typeface="Meiryo UI"/>
                <a:ea typeface="Meiryo UI"/>
              </a:rPr>
              <a:t>素板製造の目標、</a:t>
            </a:r>
            <a:r>
              <a:rPr lang="ja-JP" altLang="en-US" sz="3000">
                <a:latin typeface="Meiryo UI" panose="020B0604030504040204" pitchFamily="34" charset="-128"/>
                <a:ea typeface="Meiryo UI" panose="020B0604030504040204" pitchFamily="34" charset="-128"/>
              </a:rPr>
              <a:t>マネジメントサイクル、</a:t>
            </a:r>
            <a:r>
              <a:rPr lang="ja-JP" altLang="en-US" sz="3000">
                <a:latin typeface="Meiryo UI"/>
                <a:ea typeface="Meiryo UI"/>
              </a:rPr>
              <a:t>リスク及び機会</a:t>
            </a:r>
            <a:endParaRPr lang="en-US" altLang="ja-JP" sz="3000">
              <a:latin typeface="Meiryo UI"/>
              <a:ea typeface="Meiryo UI"/>
            </a:endParaRPr>
          </a:p>
          <a:p>
            <a:pPr marL="742950" indent="-742950">
              <a:buFont typeface="+mj-lt"/>
              <a:buAutoNum type="arabicPeriod"/>
            </a:pPr>
            <a:r>
              <a:rPr lang="ja-JP" altLang="en-US" sz="3000">
                <a:latin typeface="Meiryo UI"/>
                <a:ea typeface="Meiryo UI"/>
              </a:rPr>
              <a:t>製造一部生産の全般概況</a:t>
            </a:r>
            <a:r>
              <a:rPr lang="en-US" altLang="zh-TW" sz="3000">
                <a:latin typeface="Meiryo UI"/>
                <a:ea typeface="Meiryo UI"/>
              </a:rPr>
              <a:t>(</a:t>
            </a:r>
            <a:r>
              <a:rPr lang="ja-JP" altLang="en-US" sz="3000">
                <a:latin typeface="Meiryo UI"/>
                <a:ea typeface="Meiryo UI"/>
              </a:rPr>
              <a:t>安全</a:t>
            </a:r>
            <a:r>
              <a:rPr lang="en-US" altLang="ja-JP" sz="3000">
                <a:latin typeface="Meiryo UI"/>
                <a:ea typeface="Meiryo UI"/>
              </a:rPr>
              <a:t>/QMS</a:t>
            </a:r>
            <a:r>
              <a:rPr lang="ja-JP" altLang="en-US" sz="3000">
                <a:latin typeface="Meiryo UI"/>
                <a:ea typeface="Meiryo UI"/>
              </a:rPr>
              <a:t>含め）</a:t>
            </a:r>
            <a:endParaRPr lang="en-US" altLang="ja-JP" sz="3000">
              <a:latin typeface="Meiryo UI"/>
              <a:ea typeface="Meiryo UI"/>
            </a:endParaRPr>
          </a:p>
          <a:p>
            <a:pPr marL="742950" indent="-742950">
              <a:buFont typeface="+mj-lt"/>
              <a:buAutoNum type="arabicPeriod"/>
            </a:pPr>
            <a:r>
              <a:rPr lang="ja-JP" altLang="en-US" sz="3000">
                <a:latin typeface="Meiryo UI" panose="020B0604030504040204" pitchFamily="34" charset="-128"/>
                <a:ea typeface="Meiryo UI" panose="020B0604030504040204" pitchFamily="34" charset="-128"/>
              </a:rPr>
              <a:t>各課の重点課題の進捗　　</a:t>
            </a:r>
            <a:endParaRPr lang="en-US" altLang="zh-TW" sz="3000">
              <a:latin typeface="Meiryo UI" panose="020B0604030504040204" pitchFamily="34" charset="-128"/>
              <a:ea typeface="Meiryo UI" panose="020B0604030504040204" pitchFamily="34" charset="-128"/>
            </a:endParaRPr>
          </a:p>
          <a:p>
            <a:pPr marL="1028700" lvl="1" indent="-571500">
              <a:buFont typeface="Wingdings" panose="05000000000000000000" pitchFamily="2" charset="2"/>
              <a:buChar char="l"/>
            </a:pPr>
            <a:r>
              <a:rPr kumimoji="0" lang="en-US" altLang="ja-JP" sz="2400">
                <a:latin typeface="Meiryo UI"/>
                <a:ea typeface="Meiryo UI"/>
              </a:rPr>
              <a:t>YF</a:t>
            </a:r>
            <a:r>
              <a:rPr kumimoji="0" lang="zh-TW" altLang="en-US" sz="2400">
                <a:latin typeface="Meiryo UI"/>
                <a:ea typeface="Meiryo UI"/>
              </a:rPr>
              <a:t>窯</a:t>
            </a:r>
            <a:endParaRPr kumimoji="0" lang="en-US" altLang="zh-TW" sz="2400">
              <a:latin typeface="Meiryo UI"/>
              <a:ea typeface="Meiryo UI"/>
            </a:endParaRPr>
          </a:p>
          <a:p>
            <a:pPr marL="1028700" lvl="1" indent="-571500">
              <a:buFont typeface="Wingdings" panose="05000000000000000000" pitchFamily="2" charset="2"/>
              <a:buChar char="l"/>
            </a:pPr>
            <a:r>
              <a:rPr kumimoji="0" lang="en-US" altLang="zh-TW" sz="2400">
                <a:latin typeface="Meiryo UI"/>
                <a:ea typeface="Meiryo UI"/>
              </a:rPr>
              <a:t>CF</a:t>
            </a:r>
            <a:r>
              <a:rPr kumimoji="0" lang="zh-TW" altLang="en-US" sz="2400">
                <a:latin typeface="Meiryo UI"/>
                <a:ea typeface="Meiryo UI"/>
              </a:rPr>
              <a:t>窯</a:t>
            </a:r>
            <a:endParaRPr kumimoji="0" lang="en-US" altLang="ja-JP" sz="2400">
              <a:latin typeface="Meiryo UI"/>
              <a:ea typeface="Meiryo UI"/>
            </a:endParaRPr>
          </a:p>
          <a:p>
            <a:pPr marL="1028700" lvl="1" indent="-571500">
              <a:buFont typeface="Wingdings" panose="05000000000000000000" pitchFamily="2" charset="2"/>
              <a:buChar char="l"/>
            </a:pPr>
            <a:r>
              <a:rPr kumimoji="0" lang="en-US" altLang="zh-TW" sz="2400">
                <a:latin typeface="Meiryo UI"/>
                <a:ea typeface="Meiryo UI"/>
              </a:rPr>
              <a:t>EF</a:t>
            </a:r>
            <a:r>
              <a:rPr kumimoji="0" lang="zh-TW" altLang="en-US" sz="2400">
                <a:latin typeface="Meiryo UI"/>
                <a:ea typeface="Meiryo UI"/>
              </a:rPr>
              <a:t>窯</a:t>
            </a:r>
            <a:endParaRPr kumimoji="0" lang="en-US" altLang="ja-JP" sz="2400">
              <a:latin typeface="Meiryo UI"/>
              <a:ea typeface="Meiryo UI"/>
            </a:endParaRPr>
          </a:p>
          <a:p>
            <a:pPr marL="1028700" lvl="1" indent="-571500">
              <a:buFont typeface="Wingdings" panose="05000000000000000000" pitchFamily="2" charset="2"/>
              <a:buChar char="l"/>
            </a:pPr>
            <a:r>
              <a:rPr kumimoji="0" lang="en-US" altLang="zh-TW" sz="2400">
                <a:latin typeface="Meiryo UI"/>
                <a:ea typeface="Meiryo UI"/>
              </a:rPr>
              <a:t>JF</a:t>
            </a:r>
            <a:r>
              <a:rPr kumimoji="0" lang="zh-TW" altLang="en-US" sz="2400">
                <a:latin typeface="Meiryo UI"/>
                <a:ea typeface="Meiryo UI"/>
              </a:rPr>
              <a:t>窯</a:t>
            </a:r>
            <a:endParaRPr kumimoji="0" lang="en-US" altLang="zh-TW" sz="2400">
              <a:latin typeface="Meiryo UI"/>
              <a:ea typeface="Meiryo UI"/>
            </a:endParaRPr>
          </a:p>
          <a:p>
            <a:pPr marL="1028700" lvl="1" indent="-571500">
              <a:buFont typeface="Wingdings" panose="05000000000000000000" pitchFamily="2" charset="2"/>
              <a:buChar char="l"/>
            </a:pPr>
            <a:r>
              <a:rPr kumimoji="0" lang="en-US" altLang="zh-TW" sz="2400">
                <a:latin typeface="Meiryo UI"/>
                <a:ea typeface="Meiryo UI"/>
              </a:rPr>
              <a:t>KF</a:t>
            </a:r>
            <a:r>
              <a:rPr kumimoji="0" lang="zh-TW" altLang="en-US" sz="2400">
                <a:latin typeface="Meiryo UI"/>
                <a:ea typeface="Meiryo UI"/>
              </a:rPr>
              <a:t>窯</a:t>
            </a:r>
            <a:endParaRPr kumimoji="0" lang="en-US" altLang="ja-JP" sz="2400">
              <a:latin typeface="Meiryo UI"/>
              <a:ea typeface="Meiryo UI"/>
            </a:endParaRPr>
          </a:p>
          <a:p>
            <a:pPr marL="1028700" lvl="1" indent="-571500">
              <a:buFont typeface="Wingdings" panose="05000000000000000000" pitchFamily="2" charset="2"/>
              <a:buChar char="l"/>
            </a:pPr>
            <a:r>
              <a:rPr kumimoji="0" lang="en-US" altLang="zh-TW" sz="2400">
                <a:latin typeface="Meiryo UI"/>
                <a:ea typeface="Meiryo UI"/>
              </a:rPr>
              <a:t>TAS/OFF</a:t>
            </a:r>
          </a:p>
          <a:p>
            <a:pPr marL="1028700" lvl="1" indent="-571500">
              <a:buFont typeface="Wingdings" panose="05000000000000000000" pitchFamily="2" charset="2"/>
              <a:buChar char="l"/>
            </a:pPr>
            <a:r>
              <a:rPr kumimoji="0" lang="zh-TW" altLang="en-US" sz="2400">
                <a:latin typeface="Meiryo UI" panose="020B0604030504040204" pitchFamily="34" charset="-128"/>
                <a:ea typeface="Meiryo UI" panose="020B0604030504040204" pitchFamily="34" charset="-128"/>
              </a:rPr>
              <a:t>推進課</a:t>
            </a:r>
            <a:endParaRPr kumimoji="0" lang="en-US" altLang="zh-TW" sz="2400">
              <a:latin typeface="Meiryo UI" panose="020B0604030504040204" pitchFamily="34" charset="-128"/>
              <a:ea typeface="Meiryo UI" panose="020B0604030504040204" pitchFamily="34" charset="-128"/>
            </a:endParaRPr>
          </a:p>
          <a:p>
            <a:r>
              <a:rPr lang="en-US" altLang="ja-JP" sz="3000">
                <a:latin typeface="Meiryo UI"/>
                <a:ea typeface="Meiryo UI"/>
              </a:rPr>
              <a:t>5</a:t>
            </a:r>
            <a:r>
              <a:rPr lang="en-US" altLang="zh-TW" sz="3000">
                <a:latin typeface="Meiryo UI"/>
                <a:ea typeface="Meiryo UI"/>
              </a:rPr>
              <a:t>.</a:t>
            </a:r>
            <a:r>
              <a:rPr lang="zh-TW" altLang="en-US" sz="3000">
                <a:latin typeface="Meiryo UI"/>
                <a:ea typeface="Meiryo UI"/>
              </a:rPr>
              <a:t>  質問</a:t>
            </a:r>
          </a:p>
        </p:txBody>
      </p:sp>
    </p:spTree>
    <p:extLst>
      <p:ext uri="{BB962C8B-B14F-4D97-AF65-F5344CB8AC3E}">
        <p14:creationId xmlns:p14="http://schemas.microsoft.com/office/powerpoint/2010/main" val="48978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0E301A8-2719-4313-95C0-E4DFA2779718}"/>
              </a:ext>
            </a:extLst>
          </p:cNvPr>
          <p:cNvSpPr/>
          <p:nvPr/>
        </p:nvSpPr>
        <p:spPr>
          <a:xfrm>
            <a:off x="306475" y="10391"/>
            <a:ext cx="2446119" cy="584775"/>
          </a:xfrm>
          <a:prstGeom prst="rect">
            <a:avLst/>
          </a:prstGeom>
        </p:spPr>
        <p:txBody>
          <a:bodyPr wrap="none">
            <a:spAutoFit/>
          </a:bodyPr>
          <a:lstStyle/>
          <a:p>
            <a:pPr fontAlgn="auto">
              <a:spcBef>
                <a:spcPts val="0"/>
              </a:spcBef>
              <a:spcAft>
                <a:spcPts val="0"/>
              </a:spcAft>
              <a:defRPr/>
            </a:pPr>
            <a:r>
              <a:rPr lang="zh-TW" altLang="en-US" sz="3200" b="1">
                <a:solidFill>
                  <a:schemeClr val="bg1"/>
                </a:solidFill>
                <a:latin typeface="Meiryo UI" panose="020B0604030504040204" pitchFamily="34" charset="-128"/>
                <a:ea typeface="Meiryo UI" panose="020B0604030504040204" pitchFamily="34" charset="-128"/>
              </a:rPr>
              <a:t>製造一部</a:t>
            </a:r>
            <a:r>
              <a:rPr lang="en-US" altLang="zh-TW" sz="3200" b="1">
                <a:solidFill>
                  <a:schemeClr val="bg1"/>
                </a:solidFill>
                <a:latin typeface="Meiryo UI" panose="020B0604030504040204" pitchFamily="34" charset="-128"/>
                <a:ea typeface="Meiryo UI" panose="020B0604030504040204" pitchFamily="34" charset="-128"/>
              </a:rPr>
              <a:t>DX</a:t>
            </a:r>
            <a:endParaRPr lang="zh-TW" altLang="en-US" sz="3200" b="1">
              <a:solidFill>
                <a:schemeClr val="bg1"/>
              </a:solidFill>
              <a:latin typeface="Meiryo UI" panose="020B0604030504040204" pitchFamily="34" charset="-128"/>
              <a:ea typeface="Meiryo UI" panose="020B0604030504040204" pitchFamily="34" charset="-128"/>
            </a:endParaRPr>
          </a:p>
        </p:txBody>
      </p:sp>
      <p:sp>
        <p:nvSpPr>
          <p:cNvPr id="3" name="文字方塊 3">
            <a:extLst>
              <a:ext uri="{FF2B5EF4-FFF2-40B4-BE49-F238E27FC236}">
                <a16:creationId xmlns:a16="http://schemas.microsoft.com/office/drawing/2014/main" id="{443C26EB-021D-461B-2193-4DCD1CC1F2DC}"/>
              </a:ext>
            </a:extLst>
          </p:cNvPr>
          <p:cNvSpPr txBox="1">
            <a:spLocks noChangeArrowheads="1"/>
          </p:cNvSpPr>
          <p:nvPr/>
        </p:nvSpPr>
        <p:spPr bwMode="auto">
          <a:xfrm>
            <a:off x="237142" y="5975983"/>
            <a:ext cx="11730739" cy="400110"/>
          </a:xfrm>
          <a:prstGeom prst="rect">
            <a:avLst/>
          </a:prstGeom>
          <a:solidFill>
            <a:srgbClr val="0000FF"/>
          </a:solidFill>
          <a:ln>
            <a:noFill/>
          </a:ln>
        </p:spPr>
        <p:txBody>
          <a:bodyPr wrap="square" lIns="91440" tIns="45720" rIns="91440" bIns="45720" anchor="t">
            <a:spAutoFit/>
          </a:bodyPr>
          <a:lstStyle>
            <a:lvl1pPr marL="342900" indent="-342900" eaLnBrk="0" hangingPunct="0">
              <a:defRPr kumimoji="1" sz="1900">
                <a:solidFill>
                  <a:schemeClr val="tx1"/>
                </a:solidFill>
                <a:latin typeface="맑은 고딕" pitchFamily="34" charset="-127"/>
                <a:ea typeface="新細明體" charset="-120"/>
              </a:defRPr>
            </a:lvl1pPr>
            <a:lvl2pPr eaLnBrk="0" hangingPunct="0">
              <a:defRPr kumimoji="1" sz="1900">
                <a:solidFill>
                  <a:schemeClr val="tx1"/>
                </a:solidFill>
                <a:latin typeface="맑은 고딕" pitchFamily="34" charset="-127"/>
                <a:ea typeface="新細明體" charset="-120"/>
              </a:defRPr>
            </a:lvl2pPr>
            <a:lvl3pPr eaLnBrk="0" hangingPunct="0">
              <a:defRPr kumimoji="1" sz="1900">
                <a:solidFill>
                  <a:schemeClr val="tx1"/>
                </a:solidFill>
                <a:latin typeface="맑은 고딕" pitchFamily="34" charset="-127"/>
                <a:ea typeface="新細明體" charset="-120"/>
              </a:defRPr>
            </a:lvl3pPr>
            <a:lvl4pPr eaLnBrk="0" hangingPunct="0">
              <a:defRPr kumimoji="1" sz="1900">
                <a:solidFill>
                  <a:schemeClr val="tx1"/>
                </a:solidFill>
                <a:latin typeface="맑은 고딕" pitchFamily="34" charset="-127"/>
                <a:ea typeface="新細明體" charset="-120"/>
              </a:defRPr>
            </a:lvl4pPr>
            <a:lvl5pPr eaLnBrk="0" hangingPunct="0">
              <a:defRPr kumimoji="1" sz="1900">
                <a:solidFill>
                  <a:schemeClr val="tx1"/>
                </a:solidFill>
                <a:latin typeface="맑은 고딕" pitchFamily="34" charset="-127"/>
                <a:ea typeface="新細明體" charset="-120"/>
              </a:defRPr>
            </a:lvl5pPr>
            <a:lvl6pPr marL="2543175" indent="-257175" defTabSz="1042988" eaLnBrk="0" fontAlgn="base" hangingPunct="0">
              <a:spcBef>
                <a:spcPct val="0"/>
              </a:spcBef>
              <a:spcAft>
                <a:spcPct val="0"/>
              </a:spcAft>
              <a:defRPr kumimoji="1" sz="1900">
                <a:solidFill>
                  <a:schemeClr val="tx1"/>
                </a:solidFill>
                <a:latin typeface="맑은 고딕" pitchFamily="34" charset="-127"/>
                <a:ea typeface="新細明體" charset="-120"/>
              </a:defRPr>
            </a:lvl6pPr>
            <a:lvl7pPr marL="3000375" indent="-257175" defTabSz="1042988" eaLnBrk="0" fontAlgn="base" hangingPunct="0">
              <a:spcBef>
                <a:spcPct val="0"/>
              </a:spcBef>
              <a:spcAft>
                <a:spcPct val="0"/>
              </a:spcAft>
              <a:defRPr kumimoji="1" sz="1900">
                <a:solidFill>
                  <a:schemeClr val="tx1"/>
                </a:solidFill>
                <a:latin typeface="맑은 고딕" pitchFamily="34" charset="-127"/>
                <a:ea typeface="新細明體" charset="-120"/>
              </a:defRPr>
            </a:lvl7pPr>
            <a:lvl8pPr marL="3457575" indent="-257175" defTabSz="1042988" eaLnBrk="0" fontAlgn="base" hangingPunct="0">
              <a:spcBef>
                <a:spcPct val="0"/>
              </a:spcBef>
              <a:spcAft>
                <a:spcPct val="0"/>
              </a:spcAft>
              <a:defRPr kumimoji="1" sz="1900">
                <a:solidFill>
                  <a:schemeClr val="tx1"/>
                </a:solidFill>
                <a:latin typeface="맑은 고딕" pitchFamily="34" charset="-127"/>
                <a:ea typeface="新細明體" charset="-120"/>
              </a:defRPr>
            </a:lvl8pPr>
            <a:lvl9pPr marL="3914775" indent="-257175" defTabSz="1042988" eaLnBrk="0" fontAlgn="base" hangingPunct="0">
              <a:spcBef>
                <a:spcPct val="0"/>
              </a:spcBef>
              <a:spcAft>
                <a:spcPct val="0"/>
              </a:spcAft>
              <a:defRPr kumimoji="1" sz="1900">
                <a:solidFill>
                  <a:schemeClr val="tx1"/>
                </a:solidFill>
                <a:latin typeface="맑은 고딕" pitchFamily="34" charset="-127"/>
                <a:ea typeface="新細明體" charset="-120"/>
              </a:defRPr>
            </a:lvl9pPr>
          </a:lstStyle>
          <a:p>
            <a:r>
              <a:rPr lang="zh-TW" altLang="en-US" sz="2000" b="1">
                <a:solidFill>
                  <a:schemeClr val="bg1"/>
                </a:solidFill>
                <a:latin typeface="微軟正黑體"/>
                <a:ea typeface="微軟正黑體"/>
              </a:rPr>
              <a:t>製造一部</a:t>
            </a:r>
            <a:r>
              <a:rPr lang="en-US" altLang="ja-JP" sz="2000" b="1">
                <a:solidFill>
                  <a:schemeClr val="bg1"/>
                </a:solidFill>
                <a:latin typeface="微軟正黑體"/>
                <a:ea typeface="微軟正黑體"/>
              </a:rPr>
              <a:t>2024</a:t>
            </a:r>
            <a:r>
              <a:rPr lang="ja-JP" altLang="en-US" sz="2000" b="1">
                <a:solidFill>
                  <a:schemeClr val="bg1"/>
                </a:solidFill>
                <a:latin typeface="微軟正黑體"/>
                <a:ea typeface="微軟正黑體"/>
              </a:rPr>
              <a:t>年</a:t>
            </a:r>
            <a:r>
              <a:rPr lang="en-US" altLang="ja-JP" sz="2000" b="1">
                <a:solidFill>
                  <a:schemeClr val="bg1"/>
                </a:solidFill>
                <a:latin typeface="微軟正黑體"/>
                <a:ea typeface="微軟正黑體"/>
              </a:rPr>
              <a:t>DX</a:t>
            </a:r>
            <a:r>
              <a:rPr lang="ja-JP" altLang="en-US" sz="2000" b="1">
                <a:solidFill>
                  <a:schemeClr val="bg1"/>
                </a:solidFill>
                <a:latin typeface="微軟正黑體"/>
                <a:ea typeface="微軟正黑體"/>
              </a:rPr>
              <a:t>活動では</a:t>
            </a:r>
            <a:r>
              <a:rPr lang="en-US" altLang="ja-JP" sz="2000" b="1">
                <a:solidFill>
                  <a:schemeClr val="bg1"/>
                </a:solidFill>
                <a:latin typeface="微軟正黑體"/>
                <a:ea typeface="微軟正黑體"/>
              </a:rPr>
              <a:t>Tableau</a:t>
            </a:r>
            <a:r>
              <a:rPr lang="ja-JP" altLang="en-US" sz="2000" b="1">
                <a:solidFill>
                  <a:schemeClr val="bg1"/>
                </a:solidFill>
                <a:latin typeface="微軟正黑體"/>
                <a:ea typeface="微軟正黑體"/>
              </a:rPr>
              <a:t>と</a:t>
            </a:r>
            <a:r>
              <a:rPr lang="en-US" altLang="ja-JP" sz="2000" b="1">
                <a:solidFill>
                  <a:schemeClr val="bg1"/>
                </a:solidFill>
                <a:latin typeface="微軟正黑體"/>
                <a:ea typeface="微軟正黑體"/>
              </a:rPr>
              <a:t>AI</a:t>
            </a:r>
            <a:r>
              <a:rPr lang="ja-JP" altLang="en-US" sz="2000" b="1">
                <a:solidFill>
                  <a:schemeClr val="bg1"/>
                </a:solidFill>
                <a:latin typeface="微軟正黑體"/>
                <a:ea typeface="微軟正黑體"/>
              </a:rPr>
              <a:t>の導入が始まり、各項目の進捗は順調に実施中。</a:t>
            </a:r>
            <a:endParaRPr lang="zh-TW" altLang="en-US" sz="2000" b="1">
              <a:solidFill>
                <a:schemeClr val="bg1"/>
              </a:solidFill>
              <a:latin typeface="微軟正黑體"/>
              <a:ea typeface="微軟正黑體"/>
            </a:endParaRPr>
          </a:p>
        </p:txBody>
      </p:sp>
      <p:graphicFrame>
        <p:nvGraphicFramePr>
          <p:cNvPr id="12" name="表格 11">
            <a:extLst>
              <a:ext uri="{FF2B5EF4-FFF2-40B4-BE49-F238E27FC236}">
                <a16:creationId xmlns:a16="http://schemas.microsoft.com/office/drawing/2014/main" id="{7BC754E3-A922-78B4-FCB8-31CE1BAFBFE2}"/>
              </a:ext>
            </a:extLst>
          </p:cNvPr>
          <p:cNvGraphicFramePr>
            <a:graphicFrameLocks noGrp="1"/>
          </p:cNvGraphicFramePr>
          <p:nvPr>
            <p:extLst>
              <p:ext uri="{D42A27DB-BD31-4B8C-83A1-F6EECF244321}">
                <p14:modId xmlns:p14="http://schemas.microsoft.com/office/powerpoint/2010/main" val="2464355969"/>
              </p:ext>
            </p:extLst>
          </p:nvPr>
        </p:nvGraphicFramePr>
        <p:xfrm>
          <a:off x="246108" y="672996"/>
          <a:ext cx="11730739" cy="5206790"/>
        </p:xfrm>
        <a:graphic>
          <a:graphicData uri="http://schemas.openxmlformats.org/drawingml/2006/table">
            <a:tbl>
              <a:tblPr/>
              <a:tblGrid>
                <a:gridCol w="2439347">
                  <a:extLst>
                    <a:ext uri="{9D8B030D-6E8A-4147-A177-3AD203B41FA5}">
                      <a16:colId xmlns:a16="http://schemas.microsoft.com/office/drawing/2014/main" val="1425226199"/>
                    </a:ext>
                  </a:extLst>
                </a:gridCol>
                <a:gridCol w="2322480">
                  <a:extLst>
                    <a:ext uri="{9D8B030D-6E8A-4147-A177-3AD203B41FA5}">
                      <a16:colId xmlns:a16="http://schemas.microsoft.com/office/drawing/2014/main" val="3677614986"/>
                    </a:ext>
                  </a:extLst>
                </a:gridCol>
                <a:gridCol w="4235714">
                  <a:extLst>
                    <a:ext uri="{9D8B030D-6E8A-4147-A177-3AD203B41FA5}">
                      <a16:colId xmlns:a16="http://schemas.microsoft.com/office/drawing/2014/main" val="3990391954"/>
                    </a:ext>
                  </a:extLst>
                </a:gridCol>
                <a:gridCol w="1462204">
                  <a:extLst>
                    <a:ext uri="{9D8B030D-6E8A-4147-A177-3AD203B41FA5}">
                      <a16:colId xmlns:a16="http://schemas.microsoft.com/office/drawing/2014/main" val="678760337"/>
                    </a:ext>
                  </a:extLst>
                </a:gridCol>
                <a:gridCol w="1270994">
                  <a:extLst>
                    <a:ext uri="{9D8B030D-6E8A-4147-A177-3AD203B41FA5}">
                      <a16:colId xmlns:a16="http://schemas.microsoft.com/office/drawing/2014/main" val="1679095296"/>
                    </a:ext>
                  </a:extLst>
                </a:gridCol>
              </a:tblGrid>
              <a:tr h="434934">
                <a:tc>
                  <a:txBody>
                    <a:bodyPr/>
                    <a:lstStyle/>
                    <a:p>
                      <a:pPr algn="ctr" fontAlgn="ctr"/>
                      <a:r>
                        <a:rPr lang="zh-TW" altLang="en-US" sz="2000" b="1" i="0" u="none" strike="noStrike">
                          <a:solidFill>
                            <a:srgbClr val="000000"/>
                          </a:solidFill>
                          <a:effectLst/>
                          <a:latin typeface="Meiryo UI" panose="020B0604030504040204" pitchFamily="34" charset="-128"/>
                          <a:ea typeface="Meiryo UI" panose="020B0604030504040204" pitchFamily="34" charset="-128"/>
                        </a:rPr>
                        <a:t>運用</a:t>
                      </a:r>
                    </a:p>
                  </a:txBody>
                  <a:tcPr marL="7436" marR="7436" marT="7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2000" b="1" i="0" u="none" strike="noStrike">
                          <a:solidFill>
                            <a:srgbClr val="000000"/>
                          </a:solidFill>
                          <a:effectLst/>
                          <a:latin typeface="Meiryo UI" panose="020B0604030504040204" pitchFamily="34" charset="-128"/>
                          <a:ea typeface="Meiryo UI" panose="020B0604030504040204" pitchFamily="34" charset="-128"/>
                        </a:rPr>
                        <a:t>分類</a:t>
                      </a:r>
                      <a:endParaRPr lang="zh-TW" altLang="en-US" sz="2000" b="1"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TW" altLang="en-US" sz="2000" b="1" i="0" u="none" strike="noStrike">
                          <a:solidFill>
                            <a:srgbClr val="000000"/>
                          </a:solidFill>
                          <a:effectLst/>
                          <a:latin typeface="Meiryo UI" panose="020B0604030504040204" pitchFamily="34" charset="-128"/>
                          <a:ea typeface="Meiryo UI" panose="020B0604030504040204" pitchFamily="34" charset="-128"/>
                        </a:rPr>
                        <a:t>改善項目</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2000" b="1" i="0" u="none" strike="noStrike">
                          <a:solidFill>
                            <a:srgbClr val="000000"/>
                          </a:solidFill>
                          <a:effectLst/>
                          <a:latin typeface="Meiryo UI" panose="020B0604030504040204" pitchFamily="34" charset="-128"/>
                          <a:ea typeface="Meiryo UI" panose="020B0604030504040204" pitchFamily="34" charset="-128"/>
                        </a:rPr>
                        <a:t>効果</a:t>
                      </a:r>
                      <a:endParaRPr lang="zh-TW" altLang="en-US" sz="2000" b="1"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ja-JP" altLang="en-US" sz="2000" b="1" i="0" u="none" strike="noStrike">
                          <a:solidFill>
                            <a:srgbClr val="000000"/>
                          </a:solidFill>
                          <a:effectLst/>
                          <a:latin typeface="Meiryo UI" panose="020B0604030504040204" pitchFamily="34" charset="-128"/>
                          <a:ea typeface="Meiryo UI" panose="020B0604030504040204" pitchFamily="34" charset="-128"/>
                        </a:rPr>
                        <a:t>進捗</a:t>
                      </a:r>
                      <a:endParaRPr lang="zh-TW" altLang="en-US" sz="2000" b="1"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94381753"/>
                  </a:ext>
                </a:extLst>
              </a:tr>
              <a:tr h="360375">
                <a:tc rowSpan="9">
                  <a:txBody>
                    <a:bodyPr/>
                    <a:lstStyle/>
                    <a:p>
                      <a:pPr algn="ctr" fontAlgn="ctr"/>
                      <a:r>
                        <a:rPr lang="en-US" sz="1800" b="1" i="0" u="none" strike="noStrike">
                          <a:solidFill>
                            <a:srgbClr val="000000"/>
                          </a:solidFill>
                          <a:effectLst/>
                          <a:latin typeface="Meiryo UI"/>
                          <a:ea typeface="Meiryo UI"/>
                        </a:rPr>
                        <a:t>Tableau</a:t>
                      </a:r>
                      <a:br>
                        <a:rPr lang="en-US" sz="1800" b="1" i="0" u="none" strike="noStrike">
                          <a:solidFill>
                            <a:srgbClr val="000000"/>
                          </a:solidFill>
                          <a:effectLst/>
                          <a:latin typeface="Meiryo UI"/>
                          <a:ea typeface="Meiryo UI"/>
                        </a:rPr>
                      </a:br>
                      <a:endParaRPr lang="en-US" sz="1800" b="1" i="0" u="none" strike="noStrike">
                        <a:solidFill>
                          <a:srgbClr val="000000"/>
                        </a:solidFill>
                        <a:effectLst/>
                        <a:latin typeface="Meiryo UI"/>
                        <a:ea typeface="Meiryo UI"/>
                      </a:endParaRPr>
                    </a:p>
                  </a:txBody>
                  <a:tcPr marL="7436" marR="7436" marT="7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ja-JP" altLang="en-US" sz="1600" b="0" i="0" u="none" strike="noStrike">
                          <a:solidFill>
                            <a:srgbClr val="000000"/>
                          </a:solidFill>
                          <a:effectLst/>
                          <a:latin typeface="Meiryo UI" panose="020B0604030504040204" pitchFamily="34" charset="-128"/>
                          <a:ea typeface="Meiryo UI" panose="020B0604030504040204" pitchFamily="34" charset="-128"/>
                        </a:rPr>
                        <a:t>朝礼</a:t>
                      </a:r>
                      <a:r>
                        <a:rPr lang="zh-TW" altLang="en-US" sz="1600" b="0" i="0" u="none" strike="noStrike">
                          <a:solidFill>
                            <a:srgbClr val="000000"/>
                          </a:solidFill>
                          <a:effectLst/>
                          <a:latin typeface="Meiryo UI" panose="020B0604030504040204" pitchFamily="34" charset="-128"/>
                          <a:ea typeface="Meiryo UI" panose="020B0604030504040204" pitchFamily="34" charset="-128"/>
                        </a:rPr>
                        <a:t>報告自動可視化</a:t>
                      </a: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b="0" i="0" u="none" strike="noStrike">
                          <a:solidFill>
                            <a:srgbClr val="000000"/>
                          </a:solidFill>
                          <a:effectLst/>
                          <a:latin typeface="Meiryo UI"/>
                          <a:ea typeface="Meiryo UI"/>
                        </a:rPr>
                        <a:t>監視ダッシュボード</a:t>
                      </a:r>
                      <a:r>
                        <a:rPr lang="en-US" altLang="zh-TW" sz="1400" b="0" i="0" u="none" strike="noStrike">
                          <a:solidFill>
                            <a:srgbClr val="000000"/>
                          </a:solidFill>
                          <a:effectLst/>
                          <a:latin typeface="Meiryo UI"/>
                          <a:ea typeface="Meiryo UI"/>
                        </a:rPr>
                        <a:t>(</a:t>
                      </a:r>
                      <a:r>
                        <a:rPr lang="en-US" sz="1400" b="0" i="0" u="none" strike="noStrike">
                          <a:solidFill>
                            <a:srgbClr val="000000"/>
                          </a:solidFill>
                          <a:effectLst/>
                          <a:latin typeface="細明體"/>
                          <a:ea typeface="細明體"/>
                        </a:rPr>
                        <a:t>Qlik </a:t>
                      </a:r>
                      <a:r>
                        <a:rPr lang="en-US" sz="1400" b="0" i="0" u="none" strike="noStrike" err="1">
                          <a:solidFill>
                            <a:srgbClr val="000000"/>
                          </a:solidFill>
                          <a:effectLst/>
                          <a:latin typeface="細明體"/>
                          <a:ea typeface="細明體"/>
                        </a:rPr>
                        <a:t>Sense</a:t>
                      </a:r>
                      <a:r>
                        <a:rPr lang="en-US" sz="1400" b="0" i="0" u="none" strike="noStrike" err="1">
                          <a:solidFill>
                            <a:srgbClr val="000000"/>
                          </a:solidFill>
                          <a:effectLst/>
                          <a:latin typeface="新細明體"/>
                          <a:ea typeface="新細明體"/>
                        </a:rPr>
                        <a:t>→Tableau</a:t>
                      </a:r>
                      <a:r>
                        <a:rPr lang="en-US" sz="1400" b="0" i="0" u="none" strike="noStrike">
                          <a:solidFill>
                            <a:srgbClr val="000000"/>
                          </a:solidFill>
                          <a:effectLst/>
                          <a:latin typeface="新細明體"/>
                          <a:ea typeface="新細明體"/>
                        </a:rPr>
                        <a:t>)</a:t>
                      </a:r>
                      <a:endParaRPr lang="en-US" sz="1600" b="0" i="0" u="none" strike="noStrike">
                        <a:solidFill>
                          <a:srgbClr val="000000"/>
                        </a:solidFill>
                        <a:effectLst/>
                        <a:latin typeface="新細明體"/>
                        <a:ea typeface="新細明體"/>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43hr/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50%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355052"/>
                  </a:ext>
                </a:extLst>
              </a:tr>
              <a:tr h="260961">
                <a:tc vMerge="1">
                  <a:txBody>
                    <a:bodyPr/>
                    <a:lstStyle/>
                    <a:p>
                      <a:endParaRPr lang="zh-TW" altLang="en-US"/>
                    </a:p>
                  </a:txBody>
                  <a:tcPr/>
                </a:tc>
                <a:tc rowSpan="3">
                  <a:txBody>
                    <a:bodyPr/>
                    <a:lstStyle/>
                    <a:p>
                      <a:pPr algn="l" rtl="0" fontAlgn="ctr"/>
                      <a:r>
                        <a:rPr lang="ja-JP" altLang="en-US" sz="1600" b="0" i="0" u="none" strike="noStrike">
                          <a:solidFill>
                            <a:srgbClr val="000000"/>
                          </a:solidFill>
                          <a:effectLst/>
                          <a:latin typeface="Meiryo UI" panose="020B0604030504040204" pitchFamily="34" charset="-128"/>
                          <a:ea typeface="Meiryo UI" panose="020B0604030504040204" pitchFamily="34" charset="-128"/>
                        </a:rPr>
                        <a:t>生産情報可視化</a:t>
                      </a:r>
                      <a:endParaRPr lang="zh-TW" altLang="en-US" sz="16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部課長</a:t>
                      </a:r>
                      <a:r>
                        <a:rPr lang="ja-JP" altLang="en-US" sz="1600" b="0" i="0" u="none" strike="noStrike">
                          <a:solidFill>
                            <a:srgbClr val="000000"/>
                          </a:solidFill>
                          <a:effectLst/>
                          <a:latin typeface="Meiryo UI" panose="020B0604030504040204" pitchFamily="34" charset="-128"/>
                          <a:ea typeface="Meiryo UI" panose="020B0604030504040204" pitchFamily="34" charset="-128"/>
                        </a:rPr>
                        <a:t>会議報告資料</a:t>
                      </a:r>
                      <a:endParaRPr lang="zh-TW" altLang="en-US" sz="16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rtl="0" fontAlgn="ctr"/>
                      <a:r>
                        <a:rPr lang="ja-JP" altLang="en-US" sz="1400" b="0" i="0" u="none" strike="noStrike">
                          <a:solidFill>
                            <a:srgbClr val="000000"/>
                          </a:solidFill>
                          <a:effectLst/>
                          <a:latin typeface="Meiryo UI"/>
                          <a:ea typeface="Meiryo UI"/>
                        </a:rPr>
                        <a:t>生産実績と</a:t>
                      </a:r>
                      <a:br>
                        <a:rPr lang="zh-TW" altLang="en-US" sz="1400" b="0" i="0" u="none" strike="noStrike">
                          <a:solidFill>
                            <a:srgbClr val="000000"/>
                          </a:solidFill>
                          <a:effectLst/>
                          <a:latin typeface="Meiryo UI"/>
                          <a:ea typeface="Meiryo UI"/>
                        </a:rPr>
                      </a:br>
                      <a:r>
                        <a:rPr lang="zh-TW" altLang="en-US" sz="1400" b="0" i="0" u="none" strike="noStrike">
                          <a:solidFill>
                            <a:srgbClr val="000000"/>
                          </a:solidFill>
                          <a:effectLst/>
                          <a:latin typeface="Meiryo UI"/>
                          <a:ea typeface="Meiryo UI"/>
                        </a:rPr>
                        <a:t>品質</a:t>
                      </a:r>
                      <a:r>
                        <a:rPr lang="ja-JP" altLang="en-US" sz="1400" b="0" i="0" u="none" strike="noStrike">
                          <a:solidFill>
                            <a:srgbClr val="000000"/>
                          </a:solidFill>
                          <a:effectLst/>
                          <a:latin typeface="Meiryo UI"/>
                          <a:ea typeface="Meiryo UI"/>
                        </a:rPr>
                        <a:t>管理</a:t>
                      </a:r>
                      <a:endParaRPr lang="zh-TW" altLang="en-US" sz="1400" b="0" i="0" u="none" strike="noStrike">
                        <a:solidFill>
                          <a:srgbClr val="000000"/>
                        </a:solidFill>
                        <a:effectLst/>
                        <a:latin typeface="Meiryo UI"/>
                        <a:ea typeface="Meiryo UI"/>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40%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449984"/>
                  </a:ext>
                </a:extLst>
              </a:tr>
              <a:tr h="124266">
                <a:tc vMerge="1">
                  <a:txBody>
                    <a:bodyPr/>
                    <a:lstStyle/>
                    <a:p>
                      <a:endParaRPr lang="zh-TW" altLang="en-US"/>
                    </a:p>
                  </a:txBody>
                  <a:tcPr/>
                </a:tc>
                <a:tc vMerge="1">
                  <a:txBody>
                    <a:bodyPr/>
                    <a:lstStyle/>
                    <a:p>
                      <a:endParaRPr lang="zh-TW" altLang="en-US"/>
                    </a:p>
                  </a:txBody>
                  <a:tcPr/>
                </a:tc>
                <a:tc vMerge="1">
                  <a:txBody>
                    <a:bodyPr/>
                    <a:lstStyle/>
                    <a:p>
                      <a:pPr algn="l" rtl="0"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監控儀表板</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TW" altLang="en-US"/>
                    </a:p>
                  </a:txBody>
                  <a:tcPr/>
                </a:tc>
                <a:tc rowSpan="2">
                  <a:txBody>
                    <a:bodyPr/>
                    <a:lstStyle/>
                    <a:p>
                      <a:pPr algn="ctr" rtl="0" fontAlgn="ctr"/>
                      <a:r>
                        <a:rPr lang="ja-JP" altLang="en-US" sz="1400" b="0" i="0" u="none" strike="noStrike">
                          <a:solidFill>
                            <a:srgbClr val="000000"/>
                          </a:solidFill>
                          <a:effectLst/>
                          <a:latin typeface="Meiryo UI" panose="020B0604030504040204" pitchFamily="34" charset="-128"/>
                          <a:ea typeface="Meiryo UI" panose="020B0604030504040204" pitchFamily="34" charset="-128"/>
                        </a:rPr>
                        <a:t>計画</a:t>
                      </a:r>
                      <a:r>
                        <a:rPr lang="zh-TW" altLang="en-US" sz="1400" b="0" i="0" u="none" strike="noStrike">
                          <a:solidFill>
                            <a:srgbClr val="000000"/>
                          </a:solidFill>
                          <a:effectLst/>
                          <a:latin typeface="Meiryo UI" panose="020B0604030504040204" pitchFamily="34" charset="-128"/>
                          <a:ea typeface="Meiryo UI" panose="020B0604030504040204" pitchFamily="34" charset="-128"/>
                        </a:rPr>
                        <a:t>中</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204030"/>
                  </a:ext>
                </a:extLst>
              </a:tr>
              <a:tr h="385228">
                <a:tc vMerge="1">
                  <a:txBody>
                    <a:bodyPr/>
                    <a:lstStyle/>
                    <a:p>
                      <a:endParaRPr lang="zh-TW" altLang="en-US"/>
                    </a:p>
                  </a:txBody>
                  <a:tcPr/>
                </a:tc>
                <a:tc vMerge="1">
                  <a:txBody>
                    <a:bodyPr/>
                    <a:lstStyle/>
                    <a:p>
                      <a:pPr algn="l" rtl="0" fontAlgn="ctr"/>
                      <a:endParaRPr lang="zh-TW" altLang="en-US" sz="16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ja-JP" altLang="en-US" sz="1600" b="0" i="0" u="none" strike="noStrike">
                          <a:solidFill>
                            <a:srgbClr val="000000"/>
                          </a:solidFill>
                          <a:effectLst/>
                          <a:latin typeface="Meiryo UI" panose="020B0604030504040204" pitchFamily="34" charset="-128"/>
                          <a:ea typeface="Meiryo UI" panose="020B0604030504040204" pitchFamily="34" charset="-128"/>
                        </a:rPr>
                        <a:t>監視ダッシュボード</a:t>
                      </a:r>
                      <a:endParaRPr lang="zh-TW" altLang="en-US" sz="16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zh-TW" altLang="en-US" sz="14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rtl="0" fontAlgn="ctr"/>
                      <a:endParaRPr lang="zh-TW" altLang="en-US" sz="14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315427"/>
                  </a:ext>
                </a:extLst>
              </a:tr>
              <a:tr h="472214">
                <a:tc vMerge="1">
                  <a:txBody>
                    <a:bodyPr/>
                    <a:lstStyle/>
                    <a:p>
                      <a:endParaRPr lang="zh-TW" altLang="en-US"/>
                    </a:p>
                  </a:txBody>
                  <a:tcPr/>
                </a:tc>
                <a:tc rowSpan="5">
                  <a:txBody>
                    <a:bodyPr/>
                    <a:lstStyle/>
                    <a:p>
                      <a:pPr algn="l" rtl="0" fontAlgn="ctr"/>
                      <a:r>
                        <a:rPr lang="ja-JP" altLang="en-US" sz="1600" b="0" i="0" u="none" strike="noStrike">
                          <a:solidFill>
                            <a:srgbClr val="000000"/>
                          </a:solidFill>
                          <a:effectLst/>
                          <a:latin typeface="Microsoft YaHei"/>
                          <a:ea typeface="Microsoft YaHei"/>
                        </a:rPr>
                        <a:t>生産情報</a:t>
                      </a:r>
                      <a:br>
                        <a:rPr lang="zh-TW" altLang="en-US" sz="1600" b="0" i="0" u="none" strike="noStrike">
                          <a:solidFill>
                            <a:srgbClr val="000000"/>
                          </a:solidFill>
                          <a:effectLst/>
                          <a:latin typeface="Microsoft YaHei"/>
                          <a:ea typeface="Microsoft YaHei"/>
                        </a:rPr>
                      </a:br>
                      <a:r>
                        <a:rPr lang="zh-TW" altLang="en-US" sz="1600" b="0" i="0" u="none" strike="noStrike">
                          <a:solidFill>
                            <a:srgbClr val="000000"/>
                          </a:solidFill>
                          <a:effectLst/>
                          <a:latin typeface="Microsoft YaHei"/>
                          <a:ea typeface="Microsoft YaHei"/>
                        </a:rPr>
                        <a:t>定例作業自動化</a:t>
                      </a:r>
                      <a:br>
                        <a:rPr lang="zh-TW" altLang="en-US" sz="1600" b="0" i="0" u="none" strike="noStrike">
                          <a:solidFill>
                            <a:srgbClr val="000000"/>
                          </a:solidFill>
                          <a:effectLst/>
                          <a:latin typeface="Microsoft YaHei"/>
                          <a:ea typeface="Microsoft YaHei"/>
                        </a:rPr>
                      </a:br>
                      <a:endParaRPr lang="zh-TW" altLang="en-US" sz="1600" b="0" i="0" u="none" strike="noStrike">
                        <a:solidFill>
                          <a:srgbClr val="000000"/>
                        </a:solidFill>
                        <a:effectLst/>
                        <a:latin typeface="Microsoft YaHei"/>
                        <a:ea typeface="Microsoft YaHei"/>
                      </a:endParaRP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TW" altLang="en-US" sz="1600" b="0" i="0" u="none" strike="noStrike">
                          <a:solidFill>
                            <a:srgbClr val="000000"/>
                          </a:solidFill>
                          <a:effectLst/>
                          <a:latin typeface="Meiryo UI"/>
                          <a:ea typeface="Meiryo UI"/>
                        </a:rPr>
                        <a:t>各窯</a:t>
                      </a:r>
                      <a:r>
                        <a:rPr lang="en-US" altLang="zh-TW" sz="1600" b="0" i="0" u="none" strike="noStrike">
                          <a:solidFill>
                            <a:srgbClr val="000000"/>
                          </a:solidFill>
                          <a:effectLst/>
                          <a:latin typeface="Meiryo UI"/>
                          <a:ea typeface="Meiryo UI"/>
                        </a:rPr>
                        <a:t>ISOP</a:t>
                      </a:r>
                      <a:r>
                        <a:rPr lang="zh-TW" altLang="en-US" sz="1600" b="0" i="0" u="none" strike="noStrike">
                          <a:solidFill>
                            <a:srgbClr val="000000"/>
                          </a:solidFill>
                          <a:effectLst/>
                          <a:latin typeface="Meiryo UI"/>
                          <a:ea typeface="Meiryo UI"/>
                        </a:rPr>
                        <a:t>定常作業削減</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130hr/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60%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0215289"/>
                  </a:ext>
                </a:extLst>
              </a:tr>
              <a:tr h="260961">
                <a:tc vMerge="1">
                  <a:txBody>
                    <a:bodyPr/>
                    <a:lstStyle/>
                    <a:p>
                      <a:endParaRPr lang="zh-TW" altLang="en-US"/>
                    </a:p>
                  </a:txBody>
                  <a:tcPr/>
                </a:tc>
                <a:tc vMerge="1">
                  <a:txBody>
                    <a:bodyPr/>
                    <a:lstStyle/>
                    <a:p>
                      <a:endParaRPr lang="zh-TW" altLang="en-US"/>
                    </a:p>
                  </a:txBody>
                  <a:tcPr/>
                </a:tc>
                <a:tc>
                  <a:txBody>
                    <a:bodyPr/>
                    <a:lstStyle/>
                    <a:p>
                      <a:pPr algn="l" rtl="0" fontAlgn="ctr"/>
                      <a:r>
                        <a:rPr lang="zh-TW" altLang="en-US" sz="1600" b="0" i="0" u="none" strike="noStrike">
                          <a:solidFill>
                            <a:srgbClr val="000000"/>
                          </a:solidFill>
                          <a:effectLst/>
                          <a:latin typeface="Meiryo UI"/>
                          <a:ea typeface="Meiryo UI"/>
                        </a:rPr>
                        <a:t>各窯</a:t>
                      </a:r>
                      <a:r>
                        <a:rPr lang="en-US" altLang="zh-TW" sz="1600" b="0" i="0" u="none" strike="noStrike">
                          <a:solidFill>
                            <a:srgbClr val="000000"/>
                          </a:solidFill>
                          <a:effectLst/>
                          <a:latin typeface="Meiryo UI"/>
                          <a:ea typeface="Meiryo UI"/>
                        </a:rPr>
                        <a:t>ISOP</a:t>
                      </a:r>
                      <a:r>
                        <a:rPr lang="zh-TW" altLang="en-US" sz="1600" b="0" i="0" u="none" strike="noStrike">
                          <a:solidFill>
                            <a:srgbClr val="000000"/>
                          </a:solidFill>
                          <a:effectLst/>
                          <a:latin typeface="Meiryo UI"/>
                          <a:ea typeface="Meiryo UI"/>
                        </a:rPr>
                        <a:t>品質</a:t>
                      </a:r>
                      <a:r>
                        <a:rPr lang="ja-JP" altLang="en-US" sz="1600" b="0" i="0" u="none" strike="noStrike">
                          <a:solidFill>
                            <a:srgbClr val="000000"/>
                          </a:solidFill>
                          <a:effectLst/>
                          <a:latin typeface="Meiryo UI"/>
                          <a:ea typeface="Meiryo UI"/>
                        </a:rPr>
                        <a:t>調査</a:t>
                      </a:r>
                      <a:r>
                        <a:rPr lang="zh-TW" altLang="en-US" sz="1600" b="0" i="0" u="none" strike="noStrike">
                          <a:solidFill>
                            <a:srgbClr val="000000"/>
                          </a:solidFill>
                          <a:effectLst/>
                          <a:latin typeface="Meiryo UI"/>
                          <a:ea typeface="Meiryo UI"/>
                        </a:rPr>
                        <a:t>作業削減</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15hr/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50%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165559"/>
                  </a:ext>
                </a:extLst>
              </a:tr>
              <a:tr h="385228">
                <a:tc vMerge="1">
                  <a:txBody>
                    <a:bodyPr/>
                    <a:lstStyle/>
                    <a:p>
                      <a:endParaRPr lang="zh-TW" altLang="en-US"/>
                    </a:p>
                  </a:txBody>
                  <a:tcPr/>
                </a:tc>
                <a:tc vMerge="1">
                  <a:txBody>
                    <a:bodyPr/>
                    <a:lstStyle/>
                    <a:p>
                      <a:endParaRPr lang="zh-TW" altLang="en-US"/>
                    </a:p>
                  </a:txBody>
                  <a:tcPr/>
                </a:tc>
                <a:tc>
                  <a:txBody>
                    <a:bodyPr/>
                    <a:lstStyle/>
                    <a:p>
                      <a:pPr algn="l" rtl="0" fontAlgn="ctr"/>
                      <a:r>
                        <a:rPr lang="zh-TW" altLang="en-US" sz="1600" b="0" i="0" u="none" strike="noStrike">
                          <a:solidFill>
                            <a:srgbClr val="000000"/>
                          </a:solidFill>
                          <a:effectLst/>
                          <a:latin typeface="Meiryo UI"/>
                          <a:ea typeface="Meiryo UI"/>
                        </a:rPr>
                        <a:t>各窯</a:t>
                      </a:r>
                      <a:r>
                        <a:rPr lang="en-US" altLang="zh-TW" sz="1600" b="0" i="0" u="none" strike="noStrike">
                          <a:solidFill>
                            <a:srgbClr val="000000"/>
                          </a:solidFill>
                          <a:effectLst/>
                          <a:latin typeface="Meiryo UI"/>
                          <a:ea typeface="Meiryo UI"/>
                        </a:rPr>
                        <a:t>PAM</a:t>
                      </a:r>
                      <a:r>
                        <a:rPr lang="zh-TW" altLang="en-US" sz="1600" b="0" i="0" u="none" strike="noStrike">
                          <a:solidFill>
                            <a:srgbClr val="000000"/>
                          </a:solidFill>
                          <a:effectLst/>
                          <a:latin typeface="Meiryo UI"/>
                          <a:ea typeface="Meiryo UI"/>
                        </a:rPr>
                        <a:t>定常作業削減</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85hr/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60%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6433712"/>
                  </a:ext>
                </a:extLst>
              </a:tr>
              <a:tr h="372801">
                <a:tc vMerge="1">
                  <a:txBody>
                    <a:bodyPr/>
                    <a:lstStyle/>
                    <a:p>
                      <a:endParaRPr lang="zh-TW" altLang="en-US"/>
                    </a:p>
                  </a:txBody>
                  <a:tcPr/>
                </a:tc>
                <a:tc vMerge="1">
                  <a:txBody>
                    <a:bodyPr/>
                    <a:lstStyle/>
                    <a:p>
                      <a:endParaRPr lang="zh-TW" altLang="en-US"/>
                    </a:p>
                  </a:txBody>
                  <a:tcPr/>
                </a:tc>
                <a:tc>
                  <a:txBody>
                    <a:bodyPr/>
                    <a:lstStyle/>
                    <a:p>
                      <a:pPr algn="l" rtl="0" fontAlgn="ctr"/>
                      <a:r>
                        <a:rPr lang="zh-TW" altLang="en-US" sz="1600" b="0" i="0" u="none" strike="noStrike">
                          <a:solidFill>
                            <a:srgbClr val="000000"/>
                          </a:solidFill>
                          <a:effectLst/>
                          <a:latin typeface="Meiryo UI"/>
                          <a:ea typeface="Meiryo UI"/>
                        </a:rPr>
                        <a:t>各窯</a:t>
                      </a:r>
                      <a:r>
                        <a:rPr lang="en-US" altLang="zh-TW" sz="1600" b="0" i="0" u="none" strike="noStrike">
                          <a:solidFill>
                            <a:srgbClr val="000000"/>
                          </a:solidFill>
                          <a:effectLst/>
                          <a:latin typeface="Meiryo UI"/>
                          <a:ea typeface="Meiryo UI"/>
                        </a:rPr>
                        <a:t>PAM</a:t>
                      </a:r>
                      <a:r>
                        <a:rPr lang="zh-TW" altLang="en-US" sz="1600" b="0" i="0" u="none" strike="noStrike">
                          <a:solidFill>
                            <a:srgbClr val="000000"/>
                          </a:solidFill>
                          <a:effectLst/>
                          <a:latin typeface="Meiryo UI"/>
                          <a:ea typeface="Meiryo UI"/>
                        </a:rPr>
                        <a:t>品質</a:t>
                      </a:r>
                      <a:r>
                        <a:rPr lang="ja-JP" altLang="en-US" sz="1600" b="0" i="0" u="none" strike="noStrike">
                          <a:solidFill>
                            <a:srgbClr val="000000"/>
                          </a:solidFill>
                          <a:effectLst/>
                          <a:latin typeface="Meiryo UI"/>
                          <a:ea typeface="Meiryo UI"/>
                        </a:rPr>
                        <a:t>調査</a:t>
                      </a:r>
                      <a:r>
                        <a:rPr lang="zh-TW" altLang="en-US" sz="1600" b="0" i="0" u="none" strike="noStrike">
                          <a:solidFill>
                            <a:srgbClr val="000000"/>
                          </a:solidFill>
                          <a:effectLst/>
                          <a:latin typeface="Meiryo UI"/>
                          <a:ea typeface="Meiryo UI"/>
                        </a:rPr>
                        <a:t>作業削減</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162hr/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50%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264397"/>
                  </a:ext>
                </a:extLst>
              </a:tr>
              <a:tr h="260961">
                <a:tc vMerge="1">
                  <a:txBody>
                    <a:bodyPr/>
                    <a:lstStyle/>
                    <a:p>
                      <a:endParaRPr lang="zh-TW" altLang="en-US"/>
                    </a:p>
                  </a:txBody>
                  <a:tcPr/>
                </a:tc>
                <a:tc vMerge="1">
                  <a:txBody>
                    <a:bodyPr/>
                    <a:lstStyle/>
                    <a:p>
                      <a:endParaRPr lang="zh-TW" altLang="en-US"/>
                    </a:p>
                  </a:txBody>
                  <a:tcPr/>
                </a:tc>
                <a:tc>
                  <a:txBody>
                    <a:bodyPr/>
                    <a:lstStyle/>
                    <a:p>
                      <a:pPr algn="l" rtl="0" fontAlgn="ctr"/>
                      <a:r>
                        <a:rPr lang="en-US" altLang="zh-TW" sz="1600" b="0" i="0" u="none" strike="noStrike">
                          <a:solidFill>
                            <a:srgbClr val="000000"/>
                          </a:solidFill>
                          <a:effectLst/>
                          <a:latin typeface="Meiryo UI"/>
                          <a:ea typeface="Meiryo UI"/>
                        </a:rPr>
                        <a:t>CH</a:t>
                      </a:r>
                      <a:r>
                        <a:rPr lang="zh-TW" altLang="en-US" sz="1600" b="0" i="0" u="none" strike="noStrike">
                          <a:solidFill>
                            <a:srgbClr val="000000"/>
                          </a:solidFill>
                          <a:effectLst/>
                          <a:latin typeface="Meiryo UI"/>
                          <a:ea typeface="Meiryo UI"/>
                        </a:rPr>
                        <a:t>傾向性</a:t>
                      </a:r>
                      <a:r>
                        <a:rPr lang="en-US" altLang="zh-TW" sz="1600" b="0" i="0" u="none" strike="noStrike">
                          <a:solidFill>
                            <a:srgbClr val="000000"/>
                          </a:solidFill>
                          <a:effectLst/>
                          <a:latin typeface="Meiryo UI"/>
                          <a:ea typeface="Meiryo UI"/>
                        </a:rPr>
                        <a:t>Map</a:t>
                      </a:r>
                      <a:r>
                        <a:rPr lang="ja-JP" altLang="en-US" sz="1600" b="0" i="0" u="none" strike="noStrike">
                          <a:solidFill>
                            <a:srgbClr val="000000"/>
                          </a:solidFill>
                          <a:effectLst/>
                          <a:latin typeface="Meiryo UI"/>
                          <a:ea typeface="Meiryo UI"/>
                        </a:rPr>
                        <a:t>調査</a:t>
                      </a:r>
                      <a:r>
                        <a:rPr lang="zh-TW" altLang="en-US" sz="1600" b="0" i="0" u="none" strike="noStrike">
                          <a:solidFill>
                            <a:srgbClr val="000000"/>
                          </a:solidFill>
                          <a:effectLst/>
                          <a:latin typeface="Meiryo UI"/>
                          <a:ea typeface="Meiryo UI"/>
                        </a:rPr>
                        <a:t>作業削減</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Meiryo UI"/>
                          <a:ea typeface="Meiryo UI"/>
                        </a:rPr>
                        <a:t>69hr/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TW" sz="1400" b="0" i="0" u="none" strike="noStrike">
                          <a:solidFill>
                            <a:srgbClr val="000000"/>
                          </a:solidFill>
                          <a:effectLst/>
                          <a:latin typeface="Meiryo UI"/>
                          <a:ea typeface="Meiryo UI"/>
                        </a:rPr>
                        <a:t>80%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0036171"/>
                  </a:ext>
                </a:extLst>
              </a:tr>
              <a:tr h="260961">
                <a:tc rowSpan="7">
                  <a:txBody>
                    <a:bodyPr/>
                    <a:lstStyle/>
                    <a:p>
                      <a:pPr algn="ctr" fontAlgn="ctr"/>
                      <a:r>
                        <a:rPr lang="en-US" sz="1800" b="1" i="0" u="none" strike="noStrike">
                          <a:solidFill>
                            <a:srgbClr val="000000"/>
                          </a:solidFill>
                          <a:effectLst/>
                          <a:latin typeface="Meiryo UI"/>
                          <a:ea typeface="Meiryo UI"/>
                        </a:rPr>
                        <a:t>Python</a:t>
                      </a:r>
                    </a:p>
                  </a:txBody>
                  <a:tcPr marL="7436" marR="7436" marT="743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定例作業自動化</a:t>
                      </a: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600" b="0" i="0" u="none" strike="noStrike">
                          <a:solidFill>
                            <a:srgbClr val="000000"/>
                          </a:solidFill>
                          <a:effectLst/>
                          <a:latin typeface="Meiryo UI"/>
                          <a:ea typeface="Meiryo UI"/>
                        </a:rPr>
                        <a:t>各窯</a:t>
                      </a:r>
                      <a:r>
                        <a:rPr lang="en-US" altLang="zh-TW" sz="1600" b="0" i="0" u="none" strike="noStrike">
                          <a:solidFill>
                            <a:srgbClr val="000000"/>
                          </a:solidFill>
                          <a:effectLst/>
                          <a:latin typeface="Meiryo UI"/>
                          <a:ea typeface="Meiryo UI"/>
                        </a:rPr>
                        <a:t>TOM </a:t>
                      </a:r>
                      <a:r>
                        <a:rPr lang="ja-JP" altLang="en-US" sz="1600" b="0" i="0" u="none" strike="noStrike">
                          <a:solidFill>
                            <a:srgbClr val="000000"/>
                          </a:solidFill>
                          <a:effectLst/>
                          <a:latin typeface="Meiryo UI"/>
                          <a:ea typeface="Meiryo UI"/>
                        </a:rPr>
                        <a:t>検出</a:t>
                      </a:r>
                      <a:r>
                        <a:rPr lang="zh-TW" altLang="en-US" sz="1600" b="0" i="0" u="none" strike="noStrike">
                          <a:solidFill>
                            <a:srgbClr val="000000"/>
                          </a:solidFill>
                          <a:effectLst/>
                          <a:latin typeface="Meiryo UI"/>
                          <a:ea typeface="Meiryo UI"/>
                        </a:rPr>
                        <a:t>分布作業</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eiryo UI"/>
                          <a:ea typeface="Meiryo UI"/>
                        </a:rPr>
                        <a:t>48hr/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100%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6233507"/>
                  </a:ext>
                </a:extLst>
              </a:tr>
              <a:tr h="260961">
                <a:tc vMerge="1">
                  <a:txBody>
                    <a:bodyPr/>
                    <a:lstStyle/>
                    <a:p>
                      <a:endParaRPr lang="zh-TW" altLang="en-US"/>
                    </a:p>
                  </a:txBody>
                  <a:tcPr/>
                </a:tc>
                <a:tc vMerge="1">
                  <a:txBody>
                    <a:bodyPr/>
                    <a:lstStyle/>
                    <a:p>
                      <a:endParaRPr lang="zh-TW" altLang="en-US"/>
                    </a:p>
                  </a:txBody>
                  <a:tcPr/>
                </a:tc>
                <a:tc>
                  <a:txBody>
                    <a:bodyPr/>
                    <a:lstStyle/>
                    <a:p>
                      <a:pPr algn="l" fontAlgn="ctr"/>
                      <a:r>
                        <a:rPr lang="en-US" altLang="zh-TW" sz="1600" b="0" i="0" u="none" strike="noStrike">
                          <a:solidFill>
                            <a:srgbClr val="000000"/>
                          </a:solidFill>
                          <a:effectLst/>
                          <a:latin typeface="Meiryo UI"/>
                          <a:ea typeface="Meiryo UI"/>
                        </a:rPr>
                        <a:t>GSD</a:t>
                      </a:r>
                      <a:r>
                        <a:rPr lang="ja-JP" altLang="en-US" sz="1600" b="0" i="0" u="none" strike="noStrike">
                          <a:solidFill>
                            <a:srgbClr val="000000"/>
                          </a:solidFill>
                          <a:effectLst/>
                          <a:latin typeface="Meiryo UI"/>
                          <a:ea typeface="Meiryo UI"/>
                        </a:rPr>
                        <a:t>検査</a:t>
                      </a:r>
                      <a:r>
                        <a:rPr lang="zh-TW" altLang="en-US" sz="1600" b="0" i="0" u="none" strike="noStrike">
                          <a:solidFill>
                            <a:srgbClr val="000000"/>
                          </a:solidFill>
                          <a:effectLst/>
                          <a:latin typeface="Meiryo UI"/>
                          <a:ea typeface="Meiryo UI"/>
                        </a:rPr>
                        <a:t>機定例作業</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eiryo UI"/>
                          <a:ea typeface="Meiryo UI"/>
                        </a:rPr>
                        <a:t>8hr/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100%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7397491"/>
                  </a:ext>
                </a:extLst>
              </a:tr>
              <a:tr h="260961">
                <a:tc vMerge="1">
                  <a:txBody>
                    <a:bodyPr/>
                    <a:lstStyle/>
                    <a:p>
                      <a:endParaRPr lang="zh-TW" altLang="en-US"/>
                    </a:p>
                  </a:txBody>
                  <a:tcPr/>
                </a:tc>
                <a:tc rowSpan="2">
                  <a:txBody>
                    <a:bodyPr/>
                    <a:lstStyle/>
                    <a:p>
                      <a:pPr algn="l"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窯品質操作輔助</a:t>
                      </a: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窯巨大泡監視</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ja-JP" altLang="en-US" sz="1400" b="0" i="0" u="none" strike="noStrike">
                          <a:solidFill>
                            <a:srgbClr val="000000"/>
                          </a:solidFill>
                          <a:effectLst/>
                          <a:latin typeface="Meiryo UI" panose="020B0604030504040204" pitchFamily="34" charset="-128"/>
                          <a:ea typeface="Meiryo UI" panose="020B0604030504040204" pitchFamily="34" charset="-128"/>
                        </a:rPr>
                        <a:t>タイムリーな</a:t>
                      </a:r>
                      <a:endParaRPr lang="en-US" altLang="ja-JP" sz="1400" b="0" i="0" u="none" strike="noStrike">
                        <a:solidFill>
                          <a:srgbClr val="000000"/>
                        </a:solidFill>
                        <a:effectLst/>
                        <a:latin typeface="Meiryo UI" panose="020B0604030504040204" pitchFamily="34" charset="-128"/>
                        <a:ea typeface="Meiryo UI" panose="020B0604030504040204" pitchFamily="34" charset="-128"/>
                      </a:endParaRPr>
                    </a:p>
                    <a:p>
                      <a:pPr algn="ctr" fontAlgn="ctr"/>
                      <a:r>
                        <a:rPr lang="zh-TW" altLang="en-US" sz="1400" b="0" i="0" u="none" strike="noStrike">
                          <a:solidFill>
                            <a:srgbClr val="000000"/>
                          </a:solidFill>
                          <a:effectLst/>
                          <a:latin typeface="Meiryo UI" panose="020B0604030504040204" pitchFamily="34" charset="-128"/>
                          <a:ea typeface="Meiryo UI" panose="020B0604030504040204" pitchFamily="34" charset="-128"/>
                        </a:rPr>
                        <a:t>品質</a:t>
                      </a:r>
                      <a:r>
                        <a:rPr lang="ja-JP" altLang="en-US" sz="1400" b="0" i="0" u="none" strike="noStrike">
                          <a:solidFill>
                            <a:srgbClr val="000000"/>
                          </a:solidFill>
                          <a:effectLst/>
                          <a:latin typeface="Meiryo UI" panose="020B0604030504040204" pitchFamily="34" charset="-128"/>
                          <a:ea typeface="Meiryo UI" panose="020B0604030504040204" pitchFamily="34" charset="-128"/>
                        </a:rPr>
                        <a:t>監視</a:t>
                      </a:r>
                      <a:endParaRPr lang="zh-TW" altLang="en-US" sz="1400" b="0" i="0" u="none" strike="noStrike">
                        <a:solidFill>
                          <a:srgbClr val="000000"/>
                        </a:solidFill>
                        <a:effectLst/>
                        <a:latin typeface="Meiryo UI" panose="020B0604030504040204" pitchFamily="34" charset="-128"/>
                        <a:ea typeface="Meiryo UI" panose="020B0604030504040204" pitchFamily="34" charset="-128"/>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100%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2446892"/>
                  </a:ext>
                </a:extLst>
              </a:tr>
              <a:tr h="260961">
                <a:tc vMerge="1">
                  <a:txBody>
                    <a:bodyPr/>
                    <a:lstStyle/>
                    <a:p>
                      <a:endParaRPr lang="zh-TW" altLang="en-US"/>
                    </a:p>
                  </a:txBody>
                  <a:tcPr/>
                </a:tc>
                <a:tc vMerge="1">
                  <a:txBody>
                    <a:bodyPr/>
                    <a:lstStyle/>
                    <a:p>
                      <a:endParaRPr lang="zh-TW" altLang="en-US"/>
                    </a:p>
                  </a:txBody>
                  <a:tcPr/>
                </a:tc>
                <a:tc>
                  <a:txBody>
                    <a:bodyPr/>
                    <a:lstStyle/>
                    <a:p>
                      <a:pPr lvl="0" algn="l">
                        <a:buNone/>
                      </a:pPr>
                      <a:r>
                        <a:rPr lang="zh-TW" sz="1500" b="0" i="0" u="none" strike="noStrike" noProof="0">
                          <a:solidFill>
                            <a:srgbClr val="000000"/>
                          </a:solidFill>
                          <a:effectLst/>
                          <a:latin typeface="Meiryo UI"/>
                          <a:ea typeface="Meiryo UI"/>
                        </a:rPr>
                        <a:t>薄板ゼブラボー</a:t>
                      </a:r>
                      <a:r>
                        <a:rPr lang="zh-TW" altLang="en-US" sz="1500" b="0" i="0" u="none" strike="noStrike" noProof="0">
                          <a:solidFill>
                            <a:srgbClr val="000000"/>
                          </a:solidFill>
                          <a:effectLst/>
                          <a:latin typeface="Meiryo UI"/>
                          <a:ea typeface="Meiryo UI"/>
                        </a:rPr>
                        <a:t>ドの数値</a:t>
                      </a:r>
                      <a:r>
                        <a:rPr lang="zh-TW" sz="1500" b="0" i="0" u="none" strike="noStrike" noProof="0">
                          <a:solidFill>
                            <a:srgbClr val="000000"/>
                          </a:solidFill>
                          <a:effectLst/>
                          <a:latin typeface="Meiryo UI"/>
                          <a:ea typeface="Meiryo UI"/>
                        </a:rPr>
                        <a:t>化</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TW" altLang="en-US"/>
                    </a:p>
                  </a:txBody>
                  <a:tcPr/>
                </a:tc>
                <a:tc>
                  <a:txBody>
                    <a:bodyPr/>
                    <a:lstStyle/>
                    <a:p>
                      <a:pPr algn="ctr" fontAlgn="ctr"/>
                      <a:r>
                        <a:rPr lang="en-US" altLang="zh-TW" sz="1400" b="0" i="0" u="none" strike="noStrike">
                          <a:solidFill>
                            <a:srgbClr val="000000"/>
                          </a:solidFill>
                          <a:effectLst/>
                          <a:latin typeface="Meiryo UI"/>
                          <a:ea typeface="Meiryo UI"/>
                        </a:rPr>
                        <a:t>30%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848100"/>
                  </a:ext>
                </a:extLst>
              </a:tr>
              <a:tr h="260961">
                <a:tc vMerge="1">
                  <a:txBody>
                    <a:bodyPr/>
                    <a:lstStyle/>
                    <a:p>
                      <a:endParaRPr lang="zh-TW" altLang="en-US"/>
                    </a:p>
                  </a:txBody>
                  <a:tcPr/>
                </a:tc>
                <a:tc rowSpan="3">
                  <a:txBody>
                    <a:bodyPr/>
                    <a:lstStyle/>
                    <a:p>
                      <a:pPr algn="l" fontAlgn="ctr"/>
                      <a:r>
                        <a:rPr lang="en-US" altLang="zh-TW" sz="1600" b="0" i="0" u="none" strike="noStrike">
                          <a:solidFill>
                            <a:srgbClr val="000000"/>
                          </a:solidFill>
                          <a:effectLst/>
                          <a:latin typeface="Meiryo UI"/>
                          <a:ea typeface="Meiryo UI"/>
                        </a:rPr>
                        <a:t>AI</a:t>
                      </a:r>
                      <a:r>
                        <a:rPr lang="ja-JP" altLang="en-US" sz="1600" b="0" i="0" u="none" strike="noStrike">
                          <a:solidFill>
                            <a:srgbClr val="000000"/>
                          </a:solidFill>
                          <a:effectLst/>
                          <a:latin typeface="Meiryo UI"/>
                          <a:ea typeface="Meiryo UI"/>
                        </a:rPr>
                        <a:t>画像</a:t>
                      </a:r>
                      <a:r>
                        <a:rPr lang="zh-TW" altLang="en-US" sz="1600" b="0" i="0" u="none" strike="noStrike">
                          <a:solidFill>
                            <a:srgbClr val="000000"/>
                          </a:solidFill>
                          <a:effectLst/>
                          <a:latin typeface="Meiryo UI"/>
                          <a:ea typeface="Meiryo UI"/>
                        </a:rPr>
                        <a:t>自動</a:t>
                      </a:r>
                      <a:r>
                        <a:rPr lang="ja-JP" altLang="en-US" sz="1600" b="0" i="0" u="none" strike="noStrike">
                          <a:solidFill>
                            <a:srgbClr val="000000"/>
                          </a:solidFill>
                          <a:effectLst/>
                          <a:latin typeface="Meiryo UI"/>
                          <a:ea typeface="Meiryo UI"/>
                        </a:rPr>
                        <a:t>識別</a:t>
                      </a:r>
                      <a:endParaRPr lang="zh-TW" altLang="en-US" sz="1600" b="0" i="0" u="none" strike="noStrike">
                        <a:solidFill>
                          <a:srgbClr val="000000"/>
                        </a:solidFill>
                        <a:effectLst/>
                        <a:latin typeface="Meiryo UI"/>
                        <a:ea typeface="Meiryo UI"/>
                      </a:endParaRPr>
                    </a:p>
                  </a:txBody>
                  <a:tcPr marL="7436" marR="7436" marT="743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altLang="zh-TW" sz="1600" b="0" i="0" u="none" strike="noStrike">
                          <a:solidFill>
                            <a:srgbClr val="000000"/>
                          </a:solidFill>
                          <a:effectLst/>
                          <a:latin typeface="Meiryo UI"/>
                          <a:ea typeface="Meiryo UI"/>
                        </a:rPr>
                        <a:t>ESD</a:t>
                      </a:r>
                      <a:r>
                        <a:rPr lang="ja-JP" altLang="en-US" sz="1600" b="0" i="0" u="none" strike="noStrike">
                          <a:solidFill>
                            <a:srgbClr val="000000"/>
                          </a:solidFill>
                          <a:effectLst/>
                          <a:latin typeface="Meiryo UI"/>
                          <a:ea typeface="Meiryo UI"/>
                        </a:rPr>
                        <a:t>画像</a:t>
                      </a:r>
                      <a:r>
                        <a:rPr lang="zh-TW" altLang="en-US" sz="1600" b="0" i="0" u="none" strike="noStrike">
                          <a:solidFill>
                            <a:srgbClr val="000000"/>
                          </a:solidFill>
                          <a:effectLst/>
                          <a:latin typeface="Meiryo UI"/>
                          <a:ea typeface="Meiryo UI"/>
                        </a:rPr>
                        <a:t>自動</a:t>
                      </a:r>
                      <a:r>
                        <a:rPr lang="ja-JP" altLang="en-US" sz="1600" b="0" i="0" u="none" strike="noStrike">
                          <a:solidFill>
                            <a:srgbClr val="000000"/>
                          </a:solidFill>
                          <a:effectLst/>
                          <a:latin typeface="Meiryo UI"/>
                          <a:ea typeface="Meiryo UI"/>
                        </a:rPr>
                        <a:t>識別</a:t>
                      </a:r>
                      <a:endParaRPr lang="zh-TW" altLang="en-US" sz="1600" b="0" i="0" u="none" strike="noStrike">
                        <a:solidFill>
                          <a:srgbClr val="000000"/>
                        </a:solidFill>
                        <a:effectLst/>
                        <a:latin typeface="Meiryo UI"/>
                        <a:ea typeface="Meiryo UI"/>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eiryo UI"/>
                          <a:ea typeface="Meiryo UI"/>
                        </a:rPr>
                        <a:t>48hr/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100%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7359261"/>
                  </a:ext>
                </a:extLst>
              </a:tr>
              <a:tr h="323095">
                <a:tc vMerge="1">
                  <a:txBody>
                    <a:bodyPr/>
                    <a:lstStyle/>
                    <a:p>
                      <a:endParaRPr lang="zh-TW" altLang="en-US"/>
                    </a:p>
                  </a:txBody>
                  <a:tcPr/>
                </a:tc>
                <a:tc vMerge="1">
                  <a:txBody>
                    <a:bodyPr/>
                    <a:lstStyle/>
                    <a:p>
                      <a:endParaRPr lang="zh-TW" altLang="en-US"/>
                    </a:p>
                  </a:txBody>
                  <a:tcPr/>
                </a:tc>
                <a:tc>
                  <a:txBody>
                    <a:bodyPr/>
                    <a:lstStyle/>
                    <a:p>
                      <a:pPr algn="l" fontAlgn="ctr"/>
                      <a:r>
                        <a:rPr lang="en-US" altLang="zh-TW" sz="1600" b="0" i="0" u="none" strike="noStrike">
                          <a:solidFill>
                            <a:srgbClr val="000000"/>
                          </a:solidFill>
                          <a:effectLst/>
                          <a:latin typeface="Meiryo UI"/>
                          <a:ea typeface="Meiryo UI"/>
                        </a:rPr>
                        <a:t>CF</a:t>
                      </a:r>
                      <a:r>
                        <a:rPr lang="zh-TW" altLang="en-US" sz="1600" b="0" i="0" u="none" strike="noStrike">
                          <a:solidFill>
                            <a:srgbClr val="000000"/>
                          </a:solidFill>
                          <a:effectLst/>
                          <a:latin typeface="Meiryo UI"/>
                          <a:ea typeface="Meiryo UI"/>
                        </a:rPr>
                        <a:t>微小</a:t>
                      </a:r>
                      <a:r>
                        <a:rPr lang="en-US" altLang="zh-TW" sz="1600" b="0" i="0" u="none" strike="noStrike">
                          <a:solidFill>
                            <a:srgbClr val="000000"/>
                          </a:solidFill>
                          <a:effectLst/>
                          <a:latin typeface="Meiryo UI"/>
                          <a:ea typeface="Meiryo UI"/>
                        </a:rPr>
                        <a:t>NG</a:t>
                      </a:r>
                      <a:r>
                        <a:rPr lang="ja-JP" altLang="en-US" sz="1600" b="0" i="0" u="none" strike="noStrike">
                          <a:solidFill>
                            <a:srgbClr val="000000"/>
                          </a:solidFill>
                          <a:effectLst/>
                          <a:latin typeface="Meiryo UI"/>
                          <a:ea typeface="Meiryo UI"/>
                        </a:rPr>
                        <a:t>欠点監視</a:t>
                      </a:r>
                      <a:endParaRPr lang="zh-TW" altLang="en-US" sz="1600" b="0" i="0" u="none" strike="noStrike">
                        <a:solidFill>
                          <a:srgbClr val="000000"/>
                        </a:solidFill>
                        <a:effectLst/>
                        <a:latin typeface="Meiryo UI"/>
                        <a:ea typeface="Meiryo UI"/>
                      </a:endParaRP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eiryo UI"/>
                          <a:ea typeface="Meiryo UI"/>
                        </a:rPr>
                        <a:t>22hr/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100%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260453"/>
                  </a:ext>
                </a:extLst>
              </a:tr>
              <a:tr h="260961">
                <a:tc vMerge="1">
                  <a:txBody>
                    <a:bodyPr/>
                    <a:lstStyle/>
                    <a:p>
                      <a:endParaRPr lang="zh-TW" altLang="en-US"/>
                    </a:p>
                  </a:txBody>
                  <a:tcPr/>
                </a:tc>
                <a:tc vMerge="1">
                  <a:txBody>
                    <a:bodyPr/>
                    <a:lstStyle/>
                    <a:p>
                      <a:endParaRPr lang="zh-TW" altLang="en-US"/>
                    </a:p>
                  </a:txBody>
                  <a:tcPr/>
                </a:tc>
                <a:tc>
                  <a:txBody>
                    <a:bodyPr/>
                    <a:lstStyle/>
                    <a:p>
                      <a:pPr algn="l" fontAlgn="ctr"/>
                      <a:r>
                        <a:rPr lang="zh-TW" altLang="en-US" sz="1600" b="0" i="0" u="none" strike="noStrike">
                          <a:solidFill>
                            <a:srgbClr val="000000"/>
                          </a:solidFill>
                          <a:effectLst/>
                          <a:latin typeface="Meiryo UI" panose="020B0604030504040204" pitchFamily="34" charset="-128"/>
                          <a:ea typeface="Meiryo UI" panose="020B0604030504040204" pitchFamily="34" charset="-128"/>
                        </a:rPr>
                        <a:t>窯目視</a:t>
                      </a:r>
                      <a:r>
                        <a:rPr lang="ja-JP" altLang="en-US" sz="1600" b="0" i="0" u="none" strike="noStrike">
                          <a:solidFill>
                            <a:srgbClr val="000000"/>
                          </a:solidFill>
                          <a:effectLst/>
                          <a:latin typeface="Meiryo UI" panose="020B0604030504040204" pitchFamily="34" charset="-128"/>
                          <a:ea typeface="Meiryo UI" panose="020B0604030504040204" pitchFamily="34" charset="-128"/>
                        </a:rPr>
                        <a:t>欠点</a:t>
                      </a:r>
                      <a:r>
                        <a:rPr lang="zh-TW" altLang="en-US" sz="1600" b="0" i="0" u="none" strike="noStrike">
                          <a:solidFill>
                            <a:srgbClr val="000000"/>
                          </a:solidFill>
                          <a:effectLst/>
                          <a:latin typeface="Meiryo UI" panose="020B0604030504040204" pitchFamily="34" charset="-128"/>
                          <a:ea typeface="Meiryo UI" panose="020B0604030504040204" pitchFamily="34" charset="-128"/>
                        </a:rPr>
                        <a:t>自動判定</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eiryo UI"/>
                          <a:ea typeface="Meiryo UI"/>
                        </a:rPr>
                        <a:t>110hr/</a:t>
                      </a:r>
                      <a:r>
                        <a:rPr lang="zh-TW" altLang="en-US" sz="1400" b="0" i="0" u="none" strike="noStrike">
                          <a:solidFill>
                            <a:srgbClr val="000000"/>
                          </a:solidFill>
                          <a:effectLst/>
                          <a:latin typeface="Meiryo UI"/>
                          <a:ea typeface="Meiryo UI"/>
                        </a:rPr>
                        <a:t>月</a:t>
                      </a:r>
                    </a:p>
                  </a:txBody>
                  <a:tcPr marL="7436" marR="7436" marT="74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a:solidFill>
                            <a:srgbClr val="000000"/>
                          </a:solidFill>
                          <a:effectLst/>
                          <a:latin typeface="Meiryo UI"/>
                          <a:ea typeface="Meiryo UI"/>
                        </a:rPr>
                        <a:t>50%</a:t>
                      </a:r>
                    </a:p>
                  </a:txBody>
                  <a:tcPr marL="7436" marR="7436" marT="743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8703102"/>
                  </a:ext>
                </a:extLst>
              </a:tr>
            </a:tbl>
          </a:graphicData>
        </a:graphic>
      </p:graphicFrame>
    </p:spTree>
    <p:extLst>
      <p:ext uri="{BB962C8B-B14F-4D97-AF65-F5344CB8AC3E}">
        <p14:creationId xmlns:p14="http://schemas.microsoft.com/office/powerpoint/2010/main" val="1575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sp>
        <p:nvSpPr>
          <p:cNvPr id="3" name="Rectangle 2">
            <a:extLst>
              <a:ext uri="{FF2B5EF4-FFF2-40B4-BE49-F238E27FC236}">
                <a16:creationId xmlns:a16="http://schemas.microsoft.com/office/drawing/2014/main" id="{122E5696-A077-0C60-C324-6CFAF57AB5BF}"/>
              </a:ext>
            </a:extLst>
          </p:cNvPr>
          <p:cNvSpPr txBox="1">
            <a:spLocks noChangeArrowheads="1"/>
          </p:cNvSpPr>
          <p:nvPr/>
        </p:nvSpPr>
        <p:spPr>
          <a:xfrm>
            <a:off x="207057" y="52669"/>
            <a:ext cx="9409554"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spcAft>
                <a:spcPts val="0"/>
              </a:spcAft>
              <a:defRPr/>
            </a:pPr>
            <a:r>
              <a:rPr kumimoji="0" lang="en-US" altLang="zh-TW" sz="3200" b="1">
                <a:solidFill>
                  <a:schemeClr val="bg1"/>
                </a:solidFill>
                <a:latin typeface="Meiryo UI" panose="020B0604030504040204" pitchFamily="34" charset="-128"/>
                <a:ea typeface="Meiryo UI" panose="020B0604030504040204" pitchFamily="34" charset="-128"/>
              </a:rPr>
              <a:t>DX</a:t>
            </a:r>
            <a:r>
              <a:rPr kumimoji="0" lang="zh-TW" altLang="en-US" sz="3200" b="1">
                <a:solidFill>
                  <a:schemeClr val="bg1"/>
                </a:solidFill>
                <a:latin typeface="Meiryo UI" panose="020B0604030504040204" pitchFamily="34" charset="-128"/>
                <a:ea typeface="Meiryo UI" panose="020B0604030504040204" pitchFamily="34" charset="-128"/>
              </a:rPr>
              <a:t>事例</a:t>
            </a:r>
            <a:r>
              <a:rPr kumimoji="0" lang="en-US" altLang="zh-TW" sz="3200" b="1">
                <a:solidFill>
                  <a:schemeClr val="bg1"/>
                </a:solidFill>
                <a:latin typeface="Meiryo UI" panose="020B0604030504040204" pitchFamily="34" charset="-128"/>
                <a:ea typeface="Meiryo UI" panose="020B0604030504040204" pitchFamily="34" charset="-128"/>
              </a:rPr>
              <a:t>-</a:t>
            </a:r>
            <a:r>
              <a:rPr kumimoji="0" lang="ja-JP" altLang="en-US" sz="3200" b="1">
                <a:solidFill>
                  <a:schemeClr val="bg1"/>
                </a:solidFill>
                <a:latin typeface="Meiryo UI" panose="020B0604030504040204" pitchFamily="34" charset="-128"/>
                <a:ea typeface="Meiryo UI" panose="020B0604030504040204" pitchFamily="34" charset="-128"/>
              </a:rPr>
              <a:t>品質監視のリアルタイム可視化</a:t>
            </a:r>
            <a:r>
              <a:rPr kumimoji="0" lang="en-US" altLang="zh-TW" sz="3200" b="1">
                <a:solidFill>
                  <a:schemeClr val="bg1"/>
                </a:solidFill>
                <a:latin typeface="Meiryo UI" panose="020B0604030504040204" pitchFamily="34" charset="-128"/>
                <a:ea typeface="Meiryo UI" panose="020B0604030504040204" pitchFamily="34" charset="-128"/>
              </a:rPr>
              <a:t>(Tableau)</a:t>
            </a:r>
          </a:p>
        </p:txBody>
      </p:sp>
      <p:cxnSp>
        <p:nvCxnSpPr>
          <p:cNvPr id="5" name="直線接點 4">
            <a:extLst>
              <a:ext uri="{FF2B5EF4-FFF2-40B4-BE49-F238E27FC236}">
                <a16:creationId xmlns:a16="http://schemas.microsoft.com/office/drawing/2014/main" id="{14DBF2E3-86EB-C3DD-7D52-4B5ABDF414DB}"/>
              </a:ext>
            </a:extLst>
          </p:cNvPr>
          <p:cNvCxnSpPr>
            <a:cxnSpLocks/>
            <a:endCxn id="9" idx="3"/>
          </p:cNvCxnSpPr>
          <p:nvPr/>
        </p:nvCxnSpPr>
        <p:spPr>
          <a:xfrm flipH="1" flipV="1">
            <a:off x="6029873" y="855050"/>
            <a:ext cx="46662" cy="516150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C1899C1-FA7E-AEAC-54CB-CB991693AB2C}"/>
              </a:ext>
            </a:extLst>
          </p:cNvPr>
          <p:cNvSpPr/>
          <p:nvPr/>
        </p:nvSpPr>
        <p:spPr>
          <a:xfrm>
            <a:off x="590683" y="542716"/>
            <a:ext cx="4201270" cy="800219"/>
          </a:xfrm>
          <a:prstGeom prst="rect">
            <a:avLst/>
          </a:prstGeom>
        </p:spPr>
        <p:txBody>
          <a:bodyPr wrap="square">
            <a:spAutoFit/>
          </a:bodyPr>
          <a:lstStyle/>
          <a:p>
            <a:pPr fontAlgn="auto">
              <a:spcBef>
                <a:spcPts val="0"/>
              </a:spcBef>
              <a:spcAft>
                <a:spcPts val="0"/>
              </a:spcAft>
              <a:defRPr/>
            </a:pP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ja-JP" altLang="en-US" b="1">
                <a:solidFill>
                  <a:prstClr val="black"/>
                </a:solidFill>
                <a:latin typeface="Meiryo UI" panose="020B0604030504040204" pitchFamily="34" charset="-128"/>
                <a:ea typeface="Meiryo UI" panose="020B0604030504040204" pitchFamily="34" charset="-128"/>
                <a:cs typeface="Meiryo UI" panose="020B0604030504040204" pitchFamily="34" charset="-128"/>
              </a:rPr>
              <a:t>問題点</a:t>
            </a: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ja-JP" altLang="en-US" sz="1400">
                <a:solidFill>
                  <a:srgbClr val="000000"/>
                </a:solidFill>
                <a:latin typeface="Meiryo UI" panose="020B0604030504040204" pitchFamily="34" charset="-128"/>
                <a:ea typeface="Meiryo UI" panose="020B0604030504040204" pitchFamily="34" charset="-128"/>
              </a:rPr>
              <a:t>部課長会議の資料は分散しているため、データ収集とデータ運用作業時間がかかる。</a:t>
            </a:r>
            <a:endParaRPr lang="en-US" altLang="zh-TW" sz="1400">
              <a:solidFill>
                <a:srgbClr val="000000"/>
              </a:solidFill>
              <a:latin typeface="Meiryo UI" panose="020B0604030504040204" pitchFamily="34" charset="-128"/>
              <a:ea typeface="Meiryo UI" panose="020B0604030504040204" pitchFamily="34" charset="-128"/>
            </a:endParaRPr>
          </a:p>
        </p:txBody>
      </p:sp>
      <p:sp>
        <p:nvSpPr>
          <p:cNvPr id="7" name="矩形 6">
            <a:extLst>
              <a:ext uri="{FF2B5EF4-FFF2-40B4-BE49-F238E27FC236}">
                <a16:creationId xmlns:a16="http://schemas.microsoft.com/office/drawing/2014/main" id="{1A190E12-2527-5246-8BE6-CB187EADEF10}"/>
              </a:ext>
            </a:extLst>
          </p:cNvPr>
          <p:cNvSpPr/>
          <p:nvPr/>
        </p:nvSpPr>
        <p:spPr>
          <a:xfrm>
            <a:off x="606388" y="1272647"/>
            <a:ext cx="4201270" cy="769441"/>
          </a:xfrm>
          <a:prstGeom prst="rect">
            <a:avLst/>
          </a:prstGeom>
        </p:spPr>
        <p:txBody>
          <a:bodyPr wrap="square">
            <a:spAutoFit/>
          </a:bodyPr>
          <a:lstStyle/>
          <a:p>
            <a:pPr fontAlgn="auto">
              <a:spcBef>
                <a:spcPts val="0"/>
              </a:spcBef>
              <a:spcAft>
                <a:spcPts val="0"/>
              </a:spcAft>
              <a:defRPr/>
            </a:pP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改善</a:t>
            </a: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en-US" altLang="zh-TW" sz="1400">
                <a:solidFill>
                  <a:srgbClr val="000000"/>
                </a:solidFill>
                <a:latin typeface="Meiryo UI" panose="020B0604030504040204" pitchFamily="34" charset="-128"/>
                <a:ea typeface="Meiryo UI" panose="020B0604030504040204" pitchFamily="34" charset="-128"/>
              </a:rPr>
              <a:t>①</a:t>
            </a:r>
            <a:r>
              <a:rPr lang="ja-JP" altLang="en-US" sz="1400">
                <a:solidFill>
                  <a:srgbClr val="000000"/>
                </a:solidFill>
                <a:latin typeface="Meiryo UI" panose="020B0604030504040204" pitchFamily="34" charset="-128"/>
                <a:ea typeface="Meiryo UI" panose="020B0604030504040204" pitchFamily="34" charset="-128"/>
              </a:rPr>
              <a:t>部課長会議</a:t>
            </a:r>
            <a:r>
              <a:rPr lang="en-US" altLang="zh-TW" sz="1400">
                <a:solidFill>
                  <a:srgbClr val="000000"/>
                </a:solidFill>
                <a:latin typeface="Meiryo UI" panose="020B0604030504040204" pitchFamily="34" charset="-128"/>
                <a:ea typeface="Meiryo UI" panose="020B0604030504040204" pitchFamily="34" charset="-128"/>
              </a:rPr>
              <a:t>:</a:t>
            </a:r>
            <a:r>
              <a:rPr lang="ja-JP" altLang="en-US" sz="1400">
                <a:solidFill>
                  <a:srgbClr val="000000"/>
                </a:solidFill>
                <a:latin typeface="Meiryo UI" panose="020B0604030504040204" pitchFamily="34" charset="-128"/>
                <a:ea typeface="Meiryo UI" panose="020B0604030504040204" pitchFamily="34" charset="-128"/>
              </a:rPr>
              <a:t>生産実績</a:t>
            </a:r>
            <a:r>
              <a:rPr lang="zh-TW" altLang="en-US" sz="1400">
                <a:solidFill>
                  <a:srgbClr val="000000"/>
                </a:solidFill>
                <a:latin typeface="Meiryo UI" panose="020B0604030504040204" pitchFamily="34" charset="-128"/>
                <a:ea typeface="Meiryo UI" panose="020B0604030504040204" pitchFamily="34" charset="-128"/>
              </a:rPr>
              <a:t>及</a:t>
            </a:r>
            <a:r>
              <a:rPr lang="ja-JP" altLang="en-US" sz="1400">
                <a:solidFill>
                  <a:srgbClr val="000000"/>
                </a:solidFill>
                <a:latin typeface="Meiryo UI" panose="020B0604030504040204" pitchFamily="34" charset="-128"/>
                <a:ea typeface="Meiryo UI" panose="020B0604030504040204" pitchFamily="34" charset="-128"/>
              </a:rPr>
              <a:t>び</a:t>
            </a:r>
            <a:r>
              <a:rPr lang="zh-TW" altLang="en-US" sz="1400">
                <a:solidFill>
                  <a:srgbClr val="000000"/>
                </a:solidFill>
                <a:latin typeface="Meiryo UI" panose="020B0604030504040204" pitchFamily="34" charset="-128"/>
                <a:ea typeface="Meiryo UI" panose="020B0604030504040204" pitchFamily="34" charset="-128"/>
              </a:rPr>
              <a:t>品質</a:t>
            </a:r>
            <a:r>
              <a:rPr lang="ja-JP" altLang="en-US" sz="1400">
                <a:solidFill>
                  <a:srgbClr val="000000"/>
                </a:solidFill>
                <a:latin typeface="Meiryo UI" panose="020B0604030504040204" pitchFamily="34" charset="-128"/>
                <a:ea typeface="Meiryo UI" panose="020B0604030504040204" pitchFamily="34" charset="-128"/>
              </a:rPr>
              <a:t>管理</a:t>
            </a:r>
            <a:r>
              <a:rPr lang="en-US" altLang="zh-TW" sz="1400">
                <a:solidFill>
                  <a:srgbClr val="000000"/>
                </a:solidFill>
                <a:latin typeface="Meiryo UI" panose="020B0604030504040204" pitchFamily="34" charset="-128"/>
                <a:ea typeface="Meiryo UI" panose="020B0604030504040204" pitchFamily="34" charset="-128"/>
              </a:rPr>
              <a:t>Trend</a:t>
            </a:r>
            <a:r>
              <a:rPr lang="zh-TW" altLang="en-US" sz="1400">
                <a:solidFill>
                  <a:srgbClr val="000000"/>
                </a:solidFill>
                <a:latin typeface="Meiryo UI" panose="020B0604030504040204" pitchFamily="34" charset="-128"/>
                <a:ea typeface="Meiryo UI" panose="020B0604030504040204" pitchFamily="34" charset="-128"/>
              </a:rPr>
              <a:t>作成</a:t>
            </a:r>
            <a:r>
              <a:rPr lang="en-US" altLang="zh-TW" sz="1400">
                <a:solidFill>
                  <a:srgbClr val="000000"/>
                </a:solidFill>
                <a:latin typeface="Meiryo UI" panose="020B0604030504040204" pitchFamily="34" charset="-128"/>
                <a:ea typeface="Meiryo UI" panose="020B0604030504040204" pitchFamily="34" charset="-128"/>
              </a:rPr>
              <a:t>.</a:t>
            </a:r>
          </a:p>
          <a:p>
            <a:pPr fontAlgn="auto">
              <a:spcBef>
                <a:spcPts val="0"/>
              </a:spcBef>
              <a:spcAft>
                <a:spcPts val="0"/>
              </a:spcAft>
              <a:defRPr/>
            </a:pPr>
            <a:r>
              <a:rPr lang="en-US" altLang="zh-TW" sz="1400">
                <a:solidFill>
                  <a:srgbClr val="000000"/>
                </a:solidFill>
                <a:latin typeface="Meiryo UI" panose="020B0604030504040204" pitchFamily="34" charset="-128"/>
                <a:ea typeface="Meiryo UI" panose="020B0604030504040204" pitchFamily="34" charset="-128"/>
              </a:rPr>
              <a:t>②</a:t>
            </a:r>
            <a:r>
              <a:rPr lang="ja-JP" altLang="en-US" sz="1400">
                <a:solidFill>
                  <a:srgbClr val="000000"/>
                </a:solidFill>
                <a:latin typeface="Meiryo UI" panose="020B0604030504040204" pitchFamily="34" charset="-128"/>
                <a:ea typeface="Meiryo UI" panose="020B0604030504040204" pitchFamily="34" charset="-128"/>
              </a:rPr>
              <a:t>監視ダッシュボードは計画中</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9" name="手繪多邊形 122">
            <a:extLst>
              <a:ext uri="{FF2B5EF4-FFF2-40B4-BE49-F238E27FC236}">
                <a16:creationId xmlns:a16="http://schemas.microsoft.com/office/drawing/2014/main" id="{3F2EE958-5D13-8229-45D1-D2A32C72757E}"/>
              </a:ext>
            </a:extLst>
          </p:cNvPr>
          <p:cNvSpPr/>
          <p:nvPr/>
        </p:nvSpPr>
        <p:spPr>
          <a:xfrm>
            <a:off x="5903859" y="603022"/>
            <a:ext cx="252028" cy="252028"/>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186965" tIns="186965" rIns="186965" bIns="186965" numCol="1" spcCol="1270" anchor="ctr" anchorCtr="0">
            <a:noAutofit/>
          </a:bodyPr>
          <a:lstStyle/>
          <a:p>
            <a:pPr algn="ctr" defTabSz="1022350">
              <a:lnSpc>
                <a:spcPct val="90000"/>
              </a:lnSpc>
              <a:spcAft>
                <a:spcPct val="35000"/>
              </a:spcAft>
            </a:pPr>
            <a:endParaRPr lang="zh-TW" altLang="en-US" sz="1100" b="1">
              <a:solidFill>
                <a:prstClr val="black"/>
              </a:solidFill>
              <a:latin typeface="Meiryo UI" panose="020B0604030504040204" pitchFamily="34" charset="-128"/>
              <a:ea typeface="Meiryo UI" panose="020B0604030504040204" pitchFamily="34" charset="-128"/>
              <a:cs typeface="Meiryo UI" panose="020B0604030504040204" pitchFamily="34" charset="-128"/>
            </a:endParaRPr>
          </a:p>
        </p:txBody>
      </p:sp>
      <p:cxnSp>
        <p:nvCxnSpPr>
          <p:cNvPr id="10" name="直線接點 9">
            <a:extLst>
              <a:ext uri="{FF2B5EF4-FFF2-40B4-BE49-F238E27FC236}">
                <a16:creationId xmlns:a16="http://schemas.microsoft.com/office/drawing/2014/main" id="{BE676BC1-0DF2-F437-190A-4A1441395E5E}"/>
              </a:ext>
            </a:extLst>
          </p:cNvPr>
          <p:cNvCxnSpPr>
            <a:cxnSpLocks/>
          </p:cNvCxnSpPr>
          <p:nvPr/>
        </p:nvCxnSpPr>
        <p:spPr>
          <a:xfrm flipH="1">
            <a:off x="715195" y="2065105"/>
            <a:ext cx="85532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FDEA0A47-7479-B7F1-34D1-415C90ED6337}"/>
              </a:ext>
            </a:extLst>
          </p:cNvPr>
          <p:cNvSpPr txBox="1"/>
          <p:nvPr/>
        </p:nvSpPr>
        <p:spPr>
          <a:xfrm>
            <a:off x="453058" y="2096574"/>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cs typeface="Meiryo" charset="-128"/>
              </a:rPr>
              <a:t>Before</a:t>
            </a:r>
            <a:endParaRPr lang="zh-TW" altLang="en-US" sz="1200" b="1">
              <a:solidFill>
                <a:srgbClr val="0000FF"/>
              </a:solidFill>
              <a:latin typeface="Meiryo" charset="-128"/>
              <a:ea typeface="Meiryo" charset="-128"/>
              <a:cs typeface="Meiryo" charset="-128"/>
            </a:endParaRPr>
          </a:p>
        </p:txBody>
      </p:sp>
      <p:sp>
        <p:nvSpPr>
          <p:cNvPr id="12" name="Rectangle 73">
            <a:extLst>
              <a:ext uri="{FF2B5EF4-FFF2-40B4-BE49-F238E27FC236}">
                <a16:creationId xmlns:a16="http://schemas.microsoft.com/office/drawing/2014/main" id="{91768124-7BC1-75AD-11D7-215CF11F1656}"/>
              </a:ext>
            </a:extLst>
          </p:cNvPr>
          <p:cNvSpPr>
            <a:spLocks noChangeArrowheads="1"/>
          </p:cNvSpPr>
          <p:nvPr/>
        </p:nvSpPr>
        <p:spPr bwMode="auto">
          <a:xfrm>
            <a:off x="383785" y="6117240"/>
            <a:ext cx="11484653" cy="405401"/>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lIns="91440" tIns="45720" rIns="91440" bIns="45720"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2000" b="1">
                <a:solidFill>
                  <a:prstClr val="white"/>
                </a:solidFill>
                <a:latin typeface="Meiryo UI"/>
                <a:ea typeface="Meiryo UI"/>
              </a:rPr>
              <a:t>Tableau</a:t>
            </a:r>
            <a:r>
              <a:rPr lang="ja-JP" altLang="en-US" sz="2000" b="1">
                <a:solidFill>
                  <a:prstClr val="white"/>
                </a:solidFill>
                <a:latin typeface="Meiryo UI"/>
                <a:ea typeface="Meiryo UI"/>
              </a:rPr>
              <a:t>を使用し品質監視ダッシュボードを作成し、いつでも自動化資料を提供し、正確な意思決定を行う。</a:t>
            </a:r>
            <a:endParaRPr lang="en-US" altLang="zh-TW" sz="2000" b="1">
              <a:solidFill>
                <a:prstClr val="white"/>
              </a:solidFill>
              <a:latin typeface="Meiryo UI"/>
              <a:ea typeface="Meiryo UI"/>
            </a:endParaRPr>
          </a:p>
        </p:txBody>
      </p:sp>
      <p:pic>
        <p:nvPicPr>
          <p:cNvPr id="13" name="圖片 12">
            <a:extLst>
              <a:ext uri="{FF2B5EF4-FFF2-40B4-BE49-F238E27FC236}">
                <a16:creationId xmlns:a16="http://schemas.microsoft.com/office/drawing/2014/main" id="{4850B6DF-97F6-5EB9-9754-AD10F5C7E483}"/>
              </a:ext>
            </a:extLst>
          </p:cNvPr>
          <p:cNvPicPr>
            <a:picLocks noChangeAspect="1"/>
          </p:cNvPicPr>
          <p:nvPr/>
        </p:nvPicPr>
        <p:blipFill>
          <a:blip r:embed="rId3"/>
          <a:stretch>
            <a:fillRect/>
          </a:stretch>
        </p:blipFill>
        <p:spPr>
          <a:xfrm>
            <a:off x="1500743" y="2147984"/>
            <a:ext cx="3833767" cy="1746596"/>
          </a:xfrm>
          <a:prstGeom prst="rect">
            <a:avLst/>
          </a:prstGeom>
          <a:ln>
            <a:noFill/>
          </a:ln>
          <a:effectLst>
            <a:outerShdw blurRad="190500" algn="tl" rotWithShape="0">
              <a:srgbClr val="000000">
                <a:alpha val="70000"/>
              </a:srgbClr>
            </a:outerShdw>
          </a:effectLst>
        </p:spPr>
      </p:pic>
      <p:pic>
        <p:nvPicPr>
          <p:cNvPr id="14" name="圖片 13">
            <a:extLst>
              <a:ext uri="{FF2B5EF4-FFF2-40B4-BE49-F238E27FC236}">
                <a16:creationId xmlns:a16="http://schemas.microsoft.com/office/drawing/2014/main" id="{96C4FF49-AFA4-1ECC-0BD5-BECDD3BC516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19" b="95439" l="9603" r="94371">
                        <a14:foregroundMark x1="92053" y1="62456" x2="92053" y2="62456"/>
                        <a14:foregroundMark x1="34768" y1="61754" x2="34768" y2="61754"/>
                        <a14:foregroundMark x1="27483" y1="59298" x2="27483" y2="59298"/>
                        <a14:foregroundMark x1="29139" y1="57895" x2="29139" y2="57895"/>
                        <a14:foregroundMark x1="29139" y1="57895" x2="29139" y2="57895"/>
                        <a14:foregroundMark x1="11258" y1="74386" x2="11258" y2="74386"/>
                        <a14:foregroundMark x1="16225" y1="94035" x2="16225" y2="94035"/>
                        <a14:foregroundMark x1="17219" y1="87018" x2="17219" y2="87018"/>
                        <a14:foregroundMark x1="23179" y1="87719" x2="23179" y2="87719"/>
                        <a14:foregroundMark x1="23179" y1="87719" x2="23179" y2="87719"/>
                        <a14:foregroundMark x1="23179" y1="87719" x2="23179" y2="87719"/>
                        <a14:foregroundMark x1="23179" y1="87719" x2="23179" y2="87719"/>
                        <a14:foregroundMark x1="62583" y1="96140" x2="62583" y2="96140"/>
                        <a14:foregroundMark x1="62583" y1="96140" x2="62583" y2="96140"/>
                        <a14:foregroundMark x1="62583" y1="89474" x2="62583" y2="89474"/>
                        <a14:foregroundMark x1="62583" y1="89474" x2="62583" y2="89474"/>
                        <a14:foregroundMark x1="62583" y1="89474" x2="62583" y2="89474"/>
                        <a14:foregroundMark x1="65894" y1="78947" x2="65894" y2="78947"/>
                        <a14:foregroundMark x1="62583" y1="85263" x2="62583" y2="85263"/>
                        <a14:foregroundMark x1="27483" y1="91579" x2="27483" y2="91579"/>
                        <a14:foregroundMark x1="27483" y1="91579" x2="27483" y2="91579"/>
                        <a14:foregroundMark x1="94371" y1="52982" x2="94371" y2="52982"/>
                        <a14:foregroundMark x1="9603" y1="78947" x2="9603" y2="78947"/>
                        <a14:foregroundMark x1="60927" y1="92281" x2="60927" y2="92281"/>
                        <a14:foregroundMark x1="61589" y1="92281" x2="61589" y2="92281"/>
                        <a14:foregroundMark x1="76490" y1="85263" x2="76490" y2="85263"/>
                        <a14:foregroundMark x1="75828" y1="82105" x2="75828" y2="82105"/>
                        <a14:foregroundMark x1="84768" y1="85965" x2="84768" y2="85965"/>
                        <a14:foregroundMark x1="84768" y1="85965" x2="84768" y2="85965"/>
                        <a14:foregroundMark x1="84768" y1="85965" x2="85430" y2="88421"/>
                        <a14:foregroundMark x1="85430" y1="90877" x2="85430" y2="90877"/>
                        <a14:foregroundMark x1="85430" y1="90877" x2="81788" y2="91579"/>
                        <a14:foregroundMark x1="76490" y1="90877" x2="64570" y2="90175"/>
                        <a14:foregroundMark x1="64570" y1="90175" x2="57947" y2="90175"/>
                        <a14:foregroundMark x1="53642" y1="89474" x2="53642" y2="89474"/>
                        <a14:foregroundMark x1="36424" y1="9123" x2="36424" y2="9123"/>
                        <a14:foregroundMark x1="36424" y1="9123" x2="36424" y2="9123"/>
                        <a14:foregroundMark x1="39404" y1="10877" x2="39404" y2="10877"/>
                        <a14:foregroundMark x1="40066" y1="10877" x2="40066" y2="10877"/>
                        <a14:foregroundMark x1="29139" y1="57193" x2="29139" y2="57193"/>
                        <a14:foregroundMark x1="29139" y1="57193" x2="29139" y2="57193"/>
                        <a14:foregroundMark x1="29801" y1="56491" x2="29801" y2="56491"/>
                        <a14:foregroundMark x1="31126" y1="60351" x2="31126" y2="60351"/>
                        <a14:foregroundMark x1="36424" y1="60000" x2="36424" y2="60000"/>
                        <a14:foregroundMark x1="36424" y1="60000" x2="36424" y2="60000"/>
                        <a14:foregroundMark x1="40728" y1="10877" x2="40728" y2="10877"/>
                        <a14:foregroundMark x1="35099" y1="7719" x2="35099" y2="7719"/>
                        <a14:foregroundMark x1="41060" y1="9825" x2="40728" y2="9825"/>
                        <a14:foregroundMark x1="36424" y1="9825" x2="36424" y2="9825"/>
                        <a14:foregroundMark x1="41722" y1="90175" x2="41722" y2="90175"/>
                        <a14:foregroundMark x1="41722" y1="90175" x2="41722" y2="90175"/>
                      </a14:backgroundRemoval>
                    </a14:imgEffect>
                  </a14:imgLayer>
                </a14:imgProps>
              </a:ext>
            </a:extLst>
          </a:blip>
          <a:stretch>
            <a:fillRect/>
          </a:stretch>
        </p:blipFill>
        <p:spPr>
          <a:xfrm>
            <a:off x="904187" y="3040712"/>
            <a:ext cx="1122858" cy="894563"/>
          </a:xfrm>
          <a:prstGeom prst="rect">
            <a:avLst/>
          </a:prstGeom>
        </p:spPr>
      </p:pic>
      <p:sp>
        <p:nvSpPr>
          <p:cNvPr id="15" name="想法泡泡: 雲朵 33">
            <a:extLst>
              <a:ext uri="{FF2B5EF4-FFF2-40B4-BE49-F238E27FC236}">
                <a16:creationId xmlns:a16="http://schemas.microsoft.com/office/drawing/2014/main" id="{496C05F4-9845-1AE9-7299-225CC75B654B}"/>
              </a:ext>
            </a:extLst>
          </p:cNvPr>
          <p:cNvSpPr/>
          <p:nvPr/>
        </p:nvSpPr>
        <p:spPr>
          <a:xfrm>
            <a:off x="1399489" y="2122144"/>
            <a:ext cx="2150056" cy="777904"/>
          </a:xfrm>
          <a:prstGeom prst="cloudCallout">
            <a:avLst>
              <a:gd name="adj1" fmla="val -26499"/>
              <a:gd name="adj2" fmla="val 76950"/>
            </a:avLst>
          </a:prstGeom>
          <a:solidFill>
            <a:srgbClr val="CC702D"/>
          </a:solidFill>
          <a:ln w="15875" cap="flat" cmpd="sng" algn="ctr">
            <a:solidFill>
              <a:srgbClr val="D9B247">
                <a:shade val="50000"/>
              </a:srgbClr>
            </a:solidFill>
            <a:prstDash val="solid"/>
          </a:ln>
          <a:effectLst/>
          <a:scene3d>
            <a:camera prst="orthographicFront"/>
            <a:lightRig rig="threePt" dir="t"/>
          </a:scene3d>
          <a:sp3d>
            <a:bevelT w="165100" prst="coolSlant"/>
          </a:sp3d>
        </p:spPr>
        <p:txBody>
          <a:bodyPr rtlCol="0" anchor="ctr"/>
          <a:lstStyle/>
          <a:p>
            <a:pPr algn="ctr" fontAlgn="auto">
              <a:spcBef>
                <a:spcPts val="0"/>
              </a:spcBef>
              <a:spcAft>
                <a:spcPts val="0"/>
              </a:spcAft>
              <a:defRPr/>
            </a:pPr>
            <a:r>
              <a:rPr lang="en-US" altLang="zh-TW" sz="1600" b="1" kern="0">
                <a:solidFill>
                  <a:prstClr val="white"/>
                </a:solidFill>
                <a:latin typeface="Microsoft YaHei" panose="020B0503020204020204" pitchFamily="34" charset="-122"/>
                <a:ea typeface="Microsoft YaHei" panose="020B0503020204020204" pitchFamily="34" charset="-122"/>
              </a:rPr>
              <a:t>1.</a:t>
            </a:r>
            <a:r>
              <a:rPr lang="ja-JP" altLang="en-US" sz="1600" b="1" kern="0">
                <a:solidFill>
                  <a:prstClr val="white"/>
                </a:solidFill>
                <a:latin typeface="Microsoft YaHei" panose="020B0503020204020204" pitchFamily="34" charset="-122"/>
                <a:ea typeface="Microsoft YaHei" panose="020B0503020204020204" pitchFamily="34" charset="-122"/>
              </a:rPr>
              <a:t>システムダウンロード</a:t>
            </a:r>
            <a:endParaRPr lang="en-US" altLang="zh-TW" sz="1600" b="1" kern="0">
              <a:solidFill>
                <a:prstClr val="white"/>
              </a:solidFill>
              <a:latin typeface="Microsoft YaHei" panose="020B0503020204020204" pitchFamily="34" charset="-122"/>
              <a:ea typeface="Microsoft YaHei" panose="020B0503020204020204" pitchFamily="34" charset="-122"/>
            </a:endParaRPr>
          </a:p>
          <a:p>
            <a:pPr algn="ctr" fontAlgn="auto">
              <a:spcBef>
                <a:spcPts val="0"/>
              </a:spcBef>
              <a:spcAft>
                <a:spcPts val="0"/>
              </a:spcAft>
              <a:defRPr/>
            </a:pPr>
            <a:r>
              <a:rPr lang="en-US" altLang="zh-TW" sz="1600" b="1" kern="0">
                <a:solidFill>
                  <a:prstClr val="white"/>
                </a:solidFill>
                <a:latin typeface="Microsoft YaHei" panose="020B0503020204020204" pitchFamily="34" charset="-122"/>
                <a:ea typeface="Microsoft YaHei" panose="020B0503020204020204" pitchFamily="34" charset="-122"/>
              </a:rPr>
              <a:t>2.</a:t>
            </a:r>
            <a:r>
              <a:rPr lang="zh-TW" altLang="en-US" sz="1600" b="1" kern="0">
                <a:solidFill>
                  <a:prstClr val="white"/>
                </a:solidFill>
                <a:latin typeface="Microsoft YaHei" panose="020B0503020204020204" pitchFamily="34" charset="-122"/>
                <a:ea typeface="Microsoft YaHei" panose="020B0503020204020204" pitchFamily="34" charset="-122"/>
              </a:rPr>
              <a:t>資料集計</a:t>
            </a:r>
            <a:endParaRPr lang="ja-JP" altLang="en-US" sz="1600" b="1" kern="0">
              <a:solidFill>
                <a:prstClr val="white"/>
              </a:solidFill>
              <a:latin typeface="Microsoft YaHei" panose="020B0503020204020204" pitchFamily="34" charset="-122"/>
              <a:ea typeface="Microsoft YaHei" panose="020B0503020204020204" pitchFamily="34" charset="-122"/>
            </a:endParaRPr>
          </a:p>
        </p:txBody>
      </p:sp>
      <p:sp>
        <p:nvSpPr>
          <p:cNvPr id="16" name="矩形: 圓角 14">
            <a:extLst>
              <a:ext uri="{FF2B5EF4-FFF2-40B4-BE49-F238E27FC236}">
                <a16:creationId xmlns:a16="http://schemas.microsoft.com/office/drawing/2014/main" id="{211E5B25-5019-CF35-823E-087FD567FFB8}"/>
              </a:ext>
            </a:extLst>
          </p:cNvPr>
          <p:cNvSpPr/>
          <p:nvPr/>
        </p:nvSpPr>
        <p:spPr>
          <a:xfrm>
            <a:off x="856064" y="3923570"/>
            <a:ext cx="3720833" cy="40347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sz="1600" b="1">
                <a:solidFill>
                  <a:prstClr val="black"/>
                </a:solidFill>
                <a:latin typeface="Microsoft YaHei" panose="020B0503020204020204" pitchFamily="34" charset="-122"/>
                <a:ea typeface="Microsoft YaHei" panose="020B0503020204020204" pitchFamily="34" charset="-122"/>
              </a:rPr>
              <a:t>（</a:t>
            </a:r>
            <a:r>
              <a:rPr lang="en-US" altLang="zh-TW" sz="1600" b="1">
                <a:solidFill>
                  <a:prstClr val="black"/>
                </a:solidFill>
                <a:latin typeface="Microsoft YaHei" panose="020B0503020204020204" pitchFamily="34" charset="-122"/>
                <a:ea typeface="Microsoft YaHei" panose="020B0503020204020204" pitchFamily="34" charset="-122"/>
              </a:rPr>
              <a:t>JIT</a:t>
            </a:r>
            <a:r>
              <a:rPr lang="zh-TW" altLang="en-US" sz="1600" b="1">
                <a:solidFill>
                  <a:prstClr val="black"/>
                </a:solidFill>
                <a:latin typeface="Microsoft YaHei" panose="020B0503020204020204" pitchFamily="34" charset="-122"/>
                <a:ea typeface="Microsoft YaHei" panose="020B0503020204020204" pitchFamily="34" charset="-122"/>
              </a:rPr>
              <a:t>）</a:t>
            </a:r>
            <a:r>
              <a:rPr lang="ja-JP" altLang="en-US" sz="1600" b="1">
                <a:solidFill>
                  <a:prstClr val="black"/>
                </a:solidFill>
                <a:latin typeface="Microsoft YaHei" panose="020B0503020204020204" pitchFamily="34" charset="-122"/>
                <a:ea typeface="Microsoft YaHei" panose="020B0503020204020204" pitchFamily="34" charset="-122"/>
              </a:rPr>
              <a:t>で生産工程を管理するツール</a:t>
            </a:r>
            <a:endParaRPr lang="en-US" altLang="zh-TW" sz="1600" b="1">
              <a:solidFill>
                <a:prstClr val="black"/>
              </a:solidFill>
              <a:latin typeface="Meiryo UI" panose="020B0604030504040204" pitchFamily="34" charset="-128"/>
              <a:ea typeface="Meiryo UI" panose="020B0604030504040204" pitchFamily="34" charset="-128"/>
            </a:endParaRPr>
          </a:p>
        </p:txBody>
      </p:sp>
      <p:pic>
        <p:nvPicPr>
          <p:cNvPr id="17" name="圖片 16" descr="一張含有 監視器, 螢幕, 坐, 手機 的圖片&#10;&#10;自動產生的描述">
            <a:extLst>
              <a:ext uri="{FF2B5EF4-FFF2-40B4-BE49-F238E27FC236}">
                <a16:creationId xmlns:a16="http://schemas.microsoft.com/office/drawing/2014/main" id="{349AE1CD-D1E3-5076-D389-EB7B859873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6228" y="1114902"/>
            <a:ext cx="1078702" cy="782338"/>
          </a:xfrm>
          <a:prstGeom prst="rect">
            <a:avLst/>
          </a:prstGeom>
        </p:spPr>
      </p:pic>
      <p:pic>
        <p:nvPicPr>
          <p:cNvPr id="19" name="Picture 4">
            <a:extLst>
              <a:ext uri="{FF2B5EF4-FFF2-40B4-BE49-F238E27FC236}">
                <a16:creationId xmlns:a16="http://schemas.microsoft.com/office/drawing/2014/main" id="{FBF0485B-C6D9-72D0-859B-18468E4D41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1376439">
            <a:off x="1261967" y="5004894"/>
            <a:ext cx="1062581" cy="7692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文字方塊 19">
            <a:extLst>
              <a:ext uri="{FF2B5EF4-FFF2-40B4-BE49-F238E27FC236}">
                <a16:creationId xmlns:a16="http://schemas.microsoft.com/office/drawing/2014/main" id="{51B7B675-2250-1AD6-0C17-E402102B83E7}"/>
              </a:ext>
            </a:extLst>
          </p:cNvPr>
          <p:cNvSpPr txBox="1"/>
          <p:nvPr/>
        </p:nvSpPr>
        <p:spPr>
          <a:xfrm>
            <a:off x="905204" y="4507358"/>
            <a:ext cx="1577066" cy="584775"/>
          </a:xfrm>
          <a:prstGeom prst="rect">
            <a:avLst/>
          </a:prstGeom>
          <a:noFill/>
        </p:spPr>
        <p:txBody>
          <a:bodyPr wrap="square" rtlCol="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marL="342900" lvl="1" algn="ctr" defTabSz="685800">
              <a:defRPr/>
            </a:pPr>
            <a:r>
              <a:rPr lang="en-US" altLang="zh-TW" sz="1600" b="1" cap="all">
                <a:ln w="0"/>
                <a:solidFill>
                  <a:srgbClr val="FF0000"/>
                </a:solidFill>
                <a:latin typeface="Microsoft YaHei" panose="020B0503020204020204" pitchFamily="34" charset="-122"/>
                <a:ea typeface="Microsoft YaHei" panose="020B0503020204020204" pitchFamily="34" charset="-122"/>
              </a:rPr>
              <a:t>HOT</a:t>
            </a:r>
          </a:p>
          <a:p>
            <a:pPr marL="342900" lvl="1" algn="ctr" defTabSz="685800">
              <a:defRPr/>
            </a:pPr>
            <a:r>
              <a:rPr lang="ja-JP" altLang="en-US" sz="1600" b="1" cap="all">
                <a:ln w="0"/>
                <a:solidFill>
                  <a:srgbClr val="FF0000"/>
                </a:solidFill>
                <a:latin typeface="Microsoft YaHei" panose="020B0503020204020204" pitchFamily="34" charset="-122"/>
                <a:ea typeface="Microsoft YaHei" panose="020B0503020204020204" pitchFamily="34" charset="-122"/>
              </a:rPr>
              <a:t>生産</a:t>
            </a:r>
            <a:r>
              <a:rPr lang="zh-TW" altLang="en-US" sz="1600" b="1" cap="all">
                <a:ln w="0"/>
                <a:solidFill>
                  <a:srgbClr val="FF0000"/>
                </a:solidFill>
                <a:latin typeface="Microsoft YaHei" panose="020B0503020204020204" pitchFamily="34" charset="-122"/>
                <a:ea typeface="Microsoft YaHei" panose="020B0503020204020204" pitchFamily="34" charset="-122"/>
              </a:rPr>
              <a:t>情報</a:t>
            </a:r>
          </a:p>
        </p:txBody>
      </p:sp>
      <p:pic>
        <p:nvPicPr>
          <p:cNvPr id="21" name="Picture 5">
            <a:extLst>
              <a:ext uri="{FF2B5EF4-FFF2-40B4-BE49-F238E27FC236}">
                <a16:creationId xmlns:a16="http://schemas.microsoft.com/office/drawing/2014/main" id="{1512F4CD-76E9-B650-9020-BE28AFADEE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412870">
            <a:off x="3494786" y="5030950"/>
            <a:ext cx="1062581" cy="7468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文字方塊 21">
            <a:extLst>
              <a:ext uri="{FF2B5EF4-FFF2-40B4-BE49-F238E27FC236}">
                <a16:creationId xmlns:a16="http://schemas.microsoft.com/office/drawing/2014/main" id="{D0F51E4B-F5FA-B903-5201-1050A6326FD4}"/>
              </a:ext>
            </a:extLst>
          </p:cNvPr>
          <p:cNvSpPr txBox="1"/>
          <p:nvPr/>
        </p:nvSpPr>
        <p:spPr>
          <a:xfrm>
            <a:off x="1005402" y="5784935"/>
            <a:ext cx="1832374" cy="338554"/>
          </a:xfrm>
          <a:prstGeom prst="rect">
            <a:avLst/>
          </a:prstGeom>
          <a:noFill/>
        </p:spPr>
        <p:txBody>
          <a:bodyPr wrap="square" rtlCol="0">
            <a:spAutoFit/>
          </a:bodyPr>
          <a:lstStyle/>
          <a:p>
            <a:pPr algn="ctr" defTabSz="685800">
              <a:defRPr/>
            </a:pPr>
            <a:r>
              <a:rPr lang="zh-TW" altLang="en-US" sz="1600" b="1">
                <a:solidFill>
                  <a:srgbClr val="333333"/>
                </a:solidFill>
                <a:latin typeface="Microsoft YaHei" panose="020B0503020204020204" pitchFamily="34" charset="-122"/>
                <a:ea typeface="Microsoft YaHei" panose="020B0503020204020204" pitchFamily="34" charset="-122"/>
              </a:rPr>
              <a:t>三交代作業</a:t>
            </a:r>
            <a:endParaRPr lang="ja-JP" altLang="en-US" sz="1600" b="1">
              <a:solidFill>
                <a:srgbClr val="333333"/>
              </a:solidFill>
              <a:latin typeface="Microsoft YaHei" panose="020B0503020204020204" pitchFamily="34" charset="-122"/>
              <a:ea typeface="Microsoft YaHei" panose="020B0503020204020204" pitchFamily="34" charset="-122"/>
            </a:endParaRPr>
          </a:p>
        </p:txBody>
      </p:sp>
      <p:pic>
        <p:nvPicPr>
          <p:cNvPr id="23" name="圖片 22">
            <a:extLst>
              <a:ext uri="{FF2B5EF4-FFF2-40B4-BE49-F238E27FC236}">
                <a16:creationId xmlns:a16="http://schemas.microsoft.com/office/drawing/2014/main" id="{C474ACCF-F21B-321A-E934-69ECAA6FF7B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977" b="96512" l="8621" r="93103">
                        <a14:foregroundMark x1="41379" y1="84302" x2="41379" y2="84302"/>
                        <a14:foregroundMark x1="24138" y1="77326" x2="24138" y2="77326"/>
                        <a14:foregroundMark x1="21264" y1="68605" x2="21264" y2="68605"/>
                        <a14:foregroundMark x1="21264" y1="68023" x2="21264" y2="68023"/>
                        <a14:foregroundMark x1="20115" y1="67442" x2="20115" y2="67442"/>
                        <a14:foregroundMark x1="18391" y1="64535" x2="17241" y2="62209"/>
                        <a14:foregroundMark x1="55172" y1="96512" x2="55172" y2="96512"/>
                        <a14:foregroundMark x1="45402" y1="95349" x2="45402" y2="95349"/>
                        <a14:foregroundMark x1="93103" y1="66279" x2="93103" y2="66279"/>
                        <a14:foregroundMark x1="32759" y1="24419" x2="32759" y2="24419"/>
                        <a14:foregroundMark x1="32759" y1="24419" x2="32759" y2="24419"/>
                        <a14:foregroundMark x1="32759" y1="24419" x2="32759" y2="24419"/>
                        <a14:foregroundMark x1="32759" y1="24419" x2="32759" y2="24419"/>
                        <a14:foregroundMark x1="32759" y1="24419" x2="32759" y2="24419"/>
                        <a14:foregroundMark x1="32759" y1="24419" x2="32759" y2="24419"/>
                        <a14:foregroundMark x1="65517" y1="18605" x2="75862" y2="25000"/>
                        <a14:foregroundMark x1="82184" y1="32558" x2="82184" y2="32558"/>
                        <a14:foregroundMark x1="82184" y1="32558" x2="82184" y2="32558"/>
                        <a14:foregroundMark x1="82184" y1="32558" x2="82184" y2="32558"/>
                        <a14:foregroundMark x1="70115" y1="36047" x2="85083" y2="24967"/>
                        <a14:foregroundMark x1="56322" y1="15698" x2="25862" y2="15698"/>
                        <a14:foregroundMark x1="25862" y1="15698" x2="18391" y2="28488"/>
                        <a14:foregroundMark x1="8621" y1="39535" x2="8621" y2="39535"/>
                        <a14:foregroundMark x1="45402" y1="6977" x2="45402" y2="6977"/>
                        <a14:foregroundMark x1="44828" y1="94186" x2="44828" y2="94186"/>
                        <a14:foregroundMark x1="44828" y1="94186" x2="44828" y2="94186"/>
                        <a14:foregroundMark x1="9454" y1="77741" x2="9770" y2="86047"/>
                        <a14:foregroundMark x1="8621" y1="55814" x2="9453" y2="77696"/>
                        <a14:foregroundMark x1="11459" y1="86628" x2="14261" y2="87592"/>
                        <a14:foregroundMark x1="9770" y1="86047" x2="11459" y2="86628"/>
                        <a14:foregroundMark x1="64244" y1="93605" x2="70433" y2="93046"/>
                        <a14:foregroundMark x1="41382" y1="95670" x2="64244" y2="93605"/>
                        <a14:foregroundMark x1="91924" y1="65890" x2="92529" y2="65116"/>
                        <a14:foregroundMark x1="77236" y1="84658" x2="90136" y2="68175"/>
                        <a14:backgroundMark x1="17816" y1="88953" x2="17816" y2="88953"/>
                        <a14:backgroundMark x1="17816" y1="86628" x2="17816" y2="86628"/>
                        <a14:backgroundMark x1="14943" y1="86628" x2="14943" y2="86628"/>
                        <a14:backgroundMark x1="14943" y1="86628" x2="14943" y2="86628"/>
                        <a14:backgroundMark x1="13793" y1="90698" x2="13793" y2="90698"/>
                        <a14:backgroundMark x1="20115" y1="89535" x2="20115" y2="89535"/>
                        <a14:backgroundMark x1="19540" y1="89535" x2="19540" y2="89535"/>
                        <a14:backgroundMark x1="31034" y1="98837" x2="27586" y2="95930"/>
                        <a14:backgroundMark x1="13793" y1="87791" x2="13793" y2="98837"/>
                        <a14:backgroundMark x1="22989" y1="88953" x2="31034" y2="97093"/>
                        <a14:backgroundMark x1="92529" y1="15116" x2="91954" y2="16279"/>
                        <a14:backgroundMark x1="94828" y1="20349" x2="94828" y2="20349"/>
                        <a14:backgroundMark x1="92529" y1="19186" x2="92529" y2="19186"/>
                        <a14:backgroundMark x1="95402" y1="17442" x2="95402" y2="37791"/>
                        <a14:backgroundMark x1="93678" y1="18605" x2="95402" y2="16279"/>
                        <a14:backgroundMark x1="66667" y1="44767" x2="60920" y2="38953"/>
                        <a14:backgroundMark x1="84483" y1="61047" x2="82759" y2="63372"/>
                        <a14:backgroundMark x1="92529" y1="12209" x2="95402" y2="26744"/>
                        <a14:backgroundMark x1="14943" y1="89535" x2="13793" y2="95930"/>
                        <a14:backgroundMark x1="13793" y1="88953" x2="13793" y2="88953"/>
                        <a14:backgroundMark x1="16092" y1="87791" x2="13793" y2="86628"/>
                        <a14:backgroundMark x1="3448" y1="95930" x2="3448" y2="93023"/>
                        <a14:backgroundMark x1="5172" y1="93605" x2="2299" y2="91860"/>
                        <a14:backgroundMark x1="71839" y1="93023" x2="71839" y2="93023"/>
                        <a14:backgroundMark x1="29310" y1="94767" x2="34483" y2="94767"/>
                        <a14:backgroundMark x1="70115" y1="93605" x2="73563" y2="93023"/>
                        <a14:backgroundMark x1="68966" y1="95349" x2="75862" y2="95349"/>
                        <a14:backgroundMark x1="33333" y1="97674" x2="39655" y2="98256"/>
                        <a14:backgroundMark x1="35057" y1="97674" x2="33333" y2="96512"/>
                        <a14:backgroundMark x1="35632" y1="95349" x2="31034" y2="96512"/>
                        <a14:backgroundMark x1="68966" y1="93605" x2="68966" y2="93605"/>
                      </a14:backgroundRemoval>
                    </a14:imgEffect>
                  </a14:imgLayer>
                </a14:imgProps>
              </a:ext>
            </a:extLst>
          </a:blip>
          <a:stretch>
            <a:fillRect/>
          </a:stretch>
        </p:blipFill>
        <p:spPr>
          <a:xfrm>
            <a:off x="2349393" y="4824846"/>
            <a:ext cx="1223073" cy="1087951"/>
          </a:xfrm>
          <a:prstGeom prst="rect">
            <a:avLst/>
          </a:prstGeom>
          <a:ln>
            <a:noFill/>
          </a:ln>
          <a:effectLst>
            <a:outerShdw blurRad="292100" dist="139700" dir="2700000" algn="tl" rotWithShape="0">
              <a:srgbClr val="333333">
                <a:alpha val="65000"/>
              </a:srgbClr>
            </a:outerShdw>
          </a:effectLst>
        </p:spPr>
      </p:pic>
      <p:sp>
        <p:nvSpPr>
          <p:cNvPr id="24" name="文字方塊 23">
            <a:extLst>
              <a:ext uri="{FF2B5EF4-FFF2-40B4-BE49-F238E27FC236}">
                <a16:creationId xmlns:a16="http://schemas.microsoft.com/office/drawing/2014/main" id="{5122DF24-EA3D-E9A3-AA66-C5F9CD3FB259}"/>
              </a:ext>
            </a:extLst>
          </p:cNvPr>
          <p:cNvSpPr txBox="1"/>
          <p:nvPr/>
        </p:nvSpPr>
        <p:spPr>
          <a:xfrm>
            <a:off x="2060388" y="5243162"/>
            <a:ext cx="1832374" cy="323165"/>
          </a:xfrm>
          <a:prstGeom prst="rect">
            <a:avLst/>
          </a:prstGeom>
          <a:noFill/>
        </p:spPr>
        <p:txBody>
          <a:bodyPr wrap="square" rtlCol="0">
            <a:spAutoFit/>
          </a:bodyPr>
          <a:lstStyle/>
          <a:p>
            <a:pPr algn="ctr" defTabSz="685800">
              <a:defRPr/>
            </a:pPr>
            <a:r>
              <a:rPr lang="zh-TW" altLang="en-US" sz="1500" b="1">
                <a:solidFill>
                  <a:srgbClr val="333333"/>
                </a:solidFill>
                <a:latin typeface="Microsoft YaHei" panose="020B0503020204020204" pitchFamily="34" charset="-122"/>
                <a:ea typeface="Microsoft YaHei" panose="020B0503020204020204" pitchFamily="34" charset="-122"/>
              </a:rPr>
              <a:t>關聯性</a:t>
            </a:r>
            <a:endParaRPr lang="ja-JP" altLang="en-US" sz="1500" b="1">
              <a:solidFill>
                <a:srgbClr val="333333"/>
              </a:solidFill>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EF6EEDA6-FA7C-1435-468D-2702D0DB3473}"/>
              </a:ext>
            </a:extLst>
          </p:cNvPr>
          <p:cNvSpPr/>
          <p:nvPr/>
        </p:nvSpPr>
        <p:spPr>
          <a:xfrm>
            <a:off x="2079334" y="4309236"/>
            <a:ext cx="1885453" cy="338554"/>
          </a:xfrm>
          <a:prstGeom prst="rect">
            <a:avLst/>
          </a:prstGeom>
        </p:spPr>
        <p:txBody>
          <a:bodyPr wrap="none">
            <a:spAutoFit/>
          </a:bodyPr>
          <a:lstStyle/>
          <a:p>
            <a:pPr defTabSz="685800">
              <a:defRPr/>
            </a:pPr>
            <a:r>
              <a:rPr lang="zh-TW" altLang="en-US" sz="1600" b="1">
                <a:solidFill>
                  <a:prstClr val="black"/>
                </a:solidFill>
                <a:latin typeface="Microsoft YaHei" panose="020B0503020204020204" pitchFamily="34" charset="-122"/>
                <a:ea typeface="Microsoft YaHei" panose="020B0503020204020204" pitchFamily="34" charset="-122"/>
              </a:rPr>
              <a:t>目標</a:t>
            </a:r>
            <a:r>
              <a:rPr lang="en-US" altLang="zh-TW" sz="1600" b="1">
                <a:solidFill>
                  <a:prstClr val="black"/>
                </a:solidFill>
                <a:latin typeface="Microsoft YaHei" panose="020B0503020204020204" pitchFamily="34" charset="-122"/>
                <a:ea typeface="Microsoft YaHei" panose="020B0503020204020204" pitchFamily="34" charset="-122"/>
              </a:rPr>
              <a:t>:</a:t>
            </a:r>
            <a:r>
              <a:rPr lang="zh-TW" altLang="en-US" sz="1600" b="1">
                <a:solidFill>
                  <a:srgbClr val="FF0000"/>
                </a:solidFill>
                <a:latin typeface="Microsoft YaHei" panose="020B0503020204020204" pitchFamily="34" charset="-122"/>
                <a:ea typeface="Microsoft YaHei" panose="020B0503020204020204" pitchFamily="34" charset="-122"/>
              </a:rPr>
              <a:t>全窯</a:t>
            </a:r>
            <a:r>
              <a:rPr lang="ja-JP" altLang="en-US" sz="1600" b="1">
                <a:solidFill>
                  <a:prstClr val="black"/>
                </a:solidFill>
                <a:latin typeface="Microsoft YaHei" panose="020B0503020204020204" pitchFamily="34" charset="-122"/>
                <a:ea typeface="Microsoft YaHei" panose="020B0503020204020204" pitchFamily="34" charset="-122"/>
              </a:rPr>
              <a:t>状況把握</a:t>
            </a:r>
            <a:endParaRPr lang="en-US" altLang="zh-TW" sz="1600" b="1">
              <a:solidFill>
                <a:prstClr val="black"/>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3F7E0BFF-1C96-ECA0-DFA7-B4DFBF5E599F}"/>
              </a:ext>
            </a:extLst>
          </p:cNvPr>
          <p:cNvSpPr/>
          <p:nvPr/>
        </p:nvSpPr>
        <p:spPr>
          <a:xfrm>
            <a:off x="6798128" y="912401"/>
            <a:ext cx="2748728" cy="5585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pic>
        <p:nvPicPr>
          <p:cNvPr id="45" name="圖片 44">
            <a:extLst>
              <a:ext uri="{FF2B5EF4-FFF2-40B4-BE49-F238E27FC236}">
                <a16:creationId xmlns:a16="http://schemas.microsoft.com/office/drawing/2014/main" id="{A2AE403B-B7D5-6926-7DB6-8CE9C94ADE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40986" y="1046724"/>
            <a:ext cx="440572" cy="342926"/>
          </a:xfrm>
          <a:prstGeom prst="rect">
            <a:avLst/>
          </a:prstGeom>
          <a:ln>
            <a:noFill/>
          </a:ln>
          <a:effectLst>
            <a:outerShdw blurRad="190500" algn="tl" rotWithShape="0">
              <a:srgbClr val="000000">
                <a:alpha val="70000"/>
              </a:srgbClr>
            </a:outerShdw>
          </a:effectLst>
        </p:spPr>
      </p:pic>
      <p:pic>
        <p:nvPicPr>
          <p:cNvPr id="46" name="圖片 45">
            <a:extLst>
              <a:ext uri="{FF2B5EF4-FFF2-40B4-BE49-F238E27FC236}">
                <a16:creationId xmlns:a16="http://schemas.microsoft.com/office/drawing/2014/main" id="{BEAED706-25E3-B9C9-30B2-F79101B82200}"/>
              </a:ext>
            </a:extLst>
          </p:cNvPr>
          <p:cNvPicPr>
            <a:picLocks noChangeAspect="1"/>
          </p:cNvPicPr>
          <p:nvPr/>
        </p:nvPicPr>
        <p:blipFill>
          <a:blip r:embed="rId12"/>
          <a:stretch>
            <a:fillRect/>
          </a:stretch>
        </p:blipFill>
        <p:spPr>
          <a:xfrm>
            <a:off x="7158168" y="1017869"/>
            <a:ext cx="291246" cy="371781"/>
          </a:xfrm>
          <a:prstGeom prst="rect">
            <a:avLst/>
          </a:prstGeom>
          <a:scene3d>
            <a:camera prst="obliqueTopRight"/>
            <a:lightRig rig="threePt" dir="t"/>
          </a:scene3d>
        </p:spPr>
      </p:pic>
      <p:pic>
        <p:nvPicPr>
          <p:cNvPr id="47" name="圖片 46">
            <a:extLst>
              <a:ext uri="{FF2B5EF4-FFF2-40B4-BE49-F238E27FC236}">
                <a16:creationId xmlns:a16="http://schemas.microsoft.com/office/drawing/2014/main" id="{B93013BB-A39F-AB77-B3E1-995CCC7D15C1}"/>
              </a:ext>
            </a:extLst>
          </p:cNvPr>
          <p:cNvPicPr>
            <a:picLocks noChangeAspect="1"/>
          </p:cNvPicPr>
          <p:nvPr/>
        </p:nvPicPr>
        <p:blipFill>
          <a:blip r:embed="rId13"/>
          <a:stretch>
            <a:fillRect/>
          </a:stretch>
        </p:blipFill>
        <p:spPr>
          <a:xfrm>
            <a:off x="7865194" y="1544188"/>
            <a:ext cx="421961" cy="408363"/>
          </a:xfrm>
          <a:prstGeom prst="rect">
            <a:avLst/>
          </a:prstGeom>
          <a:ln>
            <a:noFill/>
          </a:ln>
          <a:effectLst>
            <a:outerShdw blurRad="190500" algn="tl" rotWithShape="0">
              <a:srgbClr val="000000">
                <a:alpha val="70000"/>
              </a:srgbClr>
            </a:outerShdw>
          </a:effectLst>
        </p:spPr>
      </p:pic>
      <p:sp>
        <p:nvSpPr>
          <p:cNvPr id="48" name="文字方塊 47">
            <a:extLst>
              <a:ext uri="{FF2B5EF4-FFF2-40B4-BE49-F238E27FC236}">
                <a16:creationId xmlns:a16="http://schemas.microsoft.com/office/drawing/2014/main" id="{5C01A371-0952-645D-B10C-CD5FF82E436E}"/>
              </a:ext>
            </a:extLst>
          </p:cNvPr>
          <p:cNvSpPr txBox="1"/>
          <p:nvPr/>
        </p:nvSpPr>
        <p:spPr>
          <a:xfrm>
            <a:off x="6715775" y="640375"/>
            <a:ext cx="2589569"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zh-TW" altLang="en-US" sz="1600" b="1">
                <a:latin typeface="Microsoft YaHei" panose="020B0503020204020204" pitchFamily="34" charset="-122"/>
                <a:ea typeface="Microsoft YaHei" panose="020B0503020204020204" pitchFamily="34" charset="-122"/>
              </a:rPr>
              <a:t>資料</a:t>
            </a:r>
            <a:r>
              <a:rPr kumimoji="1" lang="ja-JP" altLang="en-US" sz="1600" b="1">
                <a:latin typeface="Microsoft YaHei" panose="020B0503020204020204" pitchFamily="34" charset="-122"/>
                <a:ea typeface="Microsoft YaHei" panose="020B0503020204020204" pitchFamily="34" charset="-122"/>
              </a:rPr>
              <a:t>が</a:t>
            </a:r>
            <a:r>
              <a:rPr kumimoji="1" lang="en-US" altLang="zh-TW" sz="1600" b="1">
                <a:latin typeface="Microsoft YaHei" panose="020B0503020204020204" pitchFamily="34" charset="-122"/>
                <a:ea typeface="Microsoft YaHei" panose="020B0503020204020204" pitchFamily="34" charset="-122"/>
              </a:rPr>
              <a:t>DATA LAKE</a:t>
            </a:r>
            <a:r>
              <a:rPr kumimoji="1" lang="ja-JP" altLang="en-US" sz="1600" b="1">
                <a:latin typeface="Microsoft YaHei" panose="020B0503020204020204" pitchFamily="34" charset="-122"/>
                <a:ea typeface="Microsoft YaHei" panose="020B0503020204020204" pitchFamily="34" charset="-122"/>
              </a:rPr>
              <a:t>にアップロード</a:t>
            </a:r>
          </a:p>
        </p:txBody>
      </p:sp>
      <p:sp>
        <p:nvSpPr>
          <p:cNvPr id="49" name="矩形 48">
            <a:extLst>
              <a:ext uri="{FF2B5EF4-FFF2-40B4-BE49-F238E27FC236}">
                <a16:creationId xmlns:a16="http://schemas.microsoft.com/office/drawing/2014/main" id="{5A9FAFB3-67F9-B12C-DD23-55879AE81550}"/>
              </a:ext>
            </a:extLst>
          </p:cNvPr>
          <p:cNvSpPr/>
          <p:nvPr/>
        </p:nvSpPr>
        <p:spPr>
          <a:xfrm>
            <a:off x="9665384" y="933223"/>
            <a:ext cx="1356505" cy="253916"/>
          </a:xfrm>
          <a:prstGeom prst="rect">
            <a:avLst/>
          </a:prstGeom>
        </p:spPr>
        <p:txBody>
          <a:bodyPr wrap="square">
            <a:spAutoFit/>
          </a:bodyPr>
          <a:lstStyle/>
          <a:p>
            <a:pPr marL="171450" indent="-171450" defTabSz="990570">
              <a:buFont typeface="Wingdings" panose="05000000000000000000" pitchFamily="2" charset="2"/>
              <a:buChar char="u"/>
            </a:pPr>
            <a:r>
              <a:rPr lang="en-US" altLang="ja-JP" sz="1050" b="1">
                <a:solidFill>
                  <a:prstClr val="black"/>
                </a:solidFill>
                <a:latin typeface="Microsoft YaHei UI" panose="020B0503020204020204" pitchFamily="34" charset="-122"/>
                <a:ea typeface="Microsoft YaHei UI" panose="020B0503020204020204" pitchFamily="34" charset="-122"/>
              </a:rPr>
              <a:t>Tableau Server</a:t>
            </a:r>
            <a:endParaRPr lang="ja-JP" altLang="en-US" sz="1050" b="1">
              <a:solidFill>
                <a:prstClr val="black"/>
              </a:solidFill>
              <a:latin typeface="Microsoft YaHei UI" panose="020B0503020204020204" pitchFamily="34" charset="-122"/>
              <a:ea typeface="Microsoft YaHei UI" panose="020B0503020204020204" pitchFamily="34" charset="-122"/>
            </a:endParaRPr>
          </a:p>
        </p:txBody>
      </p:sp>
      <p:sp>
        <p:nvSpPr>
          <p:cNvPr id="50" name="矩形 49">
            <a:extLst>
              <a:ext uri="{FF2B5EF4-FFF2-40B4-BE49-F238E27FC236}">
                <a16:creationId xmlns:a16="http://schemas.microsoft.com/office/drawing/2014/main" id="{33839EF8-E274-9DD3-A656-79511315D8B7}"/>
              </a:ext>
            </a:extLst>
          </p:cNvPr>
          <p:cNvSpPr/>
          <p:nvPr/>
        </p:nvSpPr>
        <p:spPr>
          <a:xfrm>
            <a:off x="9662169" y="1226652"/>
            <a:ext cx="1347464" cy="261610"/>
          </a:xfrm>
          <a:prstGeom prst="rect">
            <a:avLst/>
          </a:prstGeom>
        </p:spPr>
        <p:txBody>
          <a:bodyPr wrap="square">
            <a:spAutoFit/>
          </a:bodyPr>
          <a:lstStyle/>
          <a:p>
            <a:pPr marL="171450" indent="-171450" defTabSz="990570">
              <a:buFont typeface="Wingdings" panose="05000000000000000000" pitchFamily="2" charset="2"/>
              <a:buChar char="u"/>
            </a:pPr>
            <a:r>
              <a:rPr lang="en-US" altLang="zh-TW" sz="1100" b="1">
                <a:solidFill>
                  <a:prstClr val="black"/>
                </a:solidFill>
                <a:latin typeface="Microsoft YaHei UI" panose="020B0503020204020204" pitchFamily="34" charset="-122"/>
                <a:ea typeface="Microsoft YaHei UI" panose="020B0503020204020204" pitchFamily="34" charset="-122"/>
              </a:rPr>
              <a:t>Excel</a:t>
            </a:r>
            <a:r>
              <a:rPr lang="zh-TW" altLang="en-US" sz="1100" b="1">
                <a:solidFill>
                  <a:prstClr val="black"/>
                </a:solidFill>
                <a:latin typeface="Microsoft YaHei UI" panose="020B0503020204020204" pitchFamily="34" charset="-122"/>
                <a:ea typeface="Microsoft YaHei UI" panose="020B0503020204020204" pitchFamily="34" charset="-122"/>
              </a:rPr>
              <a:t>入力資料</a:t>
            </a:r>
            <a:endParaRPr lang="ja-JP" altLang="en-US" sz="1100" b="1">
              <a:solidFill>
                <a:prstClr val="black"/>
              </a:solidFill>
              <a:latin typeface="Microsoft YaHei UI" panose="020B0503020204020204" pitchFamily="34" charset="-122"/>
              <a:ea typeface="Microsoft YaHei UI" panose="020B0503020204020204" pitchFamily="34" charset="-122"/>
            </a:endParaRPr>
          </a:p>
        </p:txBody>
      </p:sp>
      <p:sp>
        <p:nvSpPr>
          <p:cNvPr id="51" name="圓角矩形 115">
            <a:extLst>
              <a:ext uri="{FF2B5EF4-FFF2-40B4-BE49-F238E27FC236}">
                <a16:creationId xmlns:a16="http://schemas.microsoft.com/office/drawing/2014/main" id="{91FAE406-2D79-49BF-F5C7-774445614126}"/>
              </a:ext>
            </a:extLst>
          </p:cNvPr>
          <p:cNvSpPr/>
          <p:nvPr/>
        </p:nvSpPr>
        <p:spPr>
          <a:xfrm>
            <a:off x="9941889" y="627953"/>
            <a:ext cx="1394070" cy="230178"/>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a:solidFill>
                  <a:schemeClr val="tx1"/>
                </a:solidFill>
                <a:latin typeface="微軟正黑體" panose="020B0604030504040204" pitchFamily="34" charset="-120"/>
                <a:ea typeface="微軟正黑體" panose="020B0604030504040204" pitchFamily="34" charset="-120"/>
              </a:rPr>
              <a:t>‧</a:t>
            </a:r>
            <a:r>
              <a:rPr lang="ja-JP" altLang="en-US" sz="1000">
                <a:solidFill>
                  <a:srgbClr val="000000"/>
                </a:solidFill>
                <a:latin typeface="Meiryo UI" panose="020B0604030504040204" pitchFamily="34" charset="-128"/>
                <a:ea typeface="Meiryo UI" panose="020B0604030504040204" pitchFamily="34" charset="-128"/>
              </a:rPr>
              <a:t>ダッシュボード</a:t>
            </a:r>
            <a:r>
              <a:rPr lang="zh-TW" altLang="en-US" sz="1000" b="1">
                <a:solidFill>
                  <a:schemeClr val="tx1"/>
                </a:solidFill>
                <a:latin typeface="微軟正黑體" panose="020B0604030504040204" pitchFamily="34" charset="-120"/>
                <a:ea typeface="微軟正黑體" panose="020B0604030504040204" pitchFamily="34" charset="-120"/>
              </a:rPr>
              <a:t>可視化</a:t>
            </a:r>
            <a:endParaRPr lang="en-US" altLang="ja-JP" sz="1000" b="1">
              <a:solidFill>
                <a:schemeClr val="tx1"/>
              </a:solidFill>
              <a:latin typeface="微軟正黑體" panose="020B0604030504040204" pitchFamily="34" charset="-120"/>
              <a:ea typeface="微軟正黑體" panose="020B0604030504040204" pitchFamily="34" charset="-120"/>
            </a:endParaRPr>
          </a:p>
        </p:txBody>
      </p:sp>
      <p:sp>
        <p:nvSpPr>
          <p:cNvPr id="52" name="右大括弧 51">
            <a:extLst>
              <a:ext uri="{FF2B5EF4-FFF2-40B4-BE49-F238E27FC236}">
                <a16:creationId xmlns:a16="http://schemas.microsoft.com/office/drawing/2014/main" id="{71FA276C-580B-D03C-7665-311BE7B31248}"/>
              </a:ext>
            </a:extLst>
          </p:cNvPr>
          <p:cNvSpPr/>
          <p:nvPr/>
        </p:nvSpPr>
        <p:spPr>
          <a:xfrm rot="10800000">
            <a:off x="9546856" y="853928"/>
            <a:ext cx="323597" cy="76967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F44723E7-6E7F-E0C0-31C9-C4C65CD841F3}"/>
              </a:ext>
            </a:extLst>
          </p:cNvPr>
          <p:cNvSpPr txBox="1"/>
          <p:nvPr/>
        </p:nvSpPr>
        <p:spPr>
          <a:xfrm>
            <a:off x="8193239" y="1533834"/>
            <a:ext cx="1685995" cy="275781"/>
          </a:xfrm>
          <a:prstGeom prst="rect">
            <a:avLst/>
          </a:prstGeom>
          <a:noFill/>
        </p:spPr>
        <p:txBody>
          <a:bodyPr wrap="square" rtlCol="0">
            <a:spAutoFit/>
          </a:bodyPr>
          <a:lstStyle/>
          <a:p>
            <a:pPr algn="ctr" defTabSz="990570"/>
            <a:r>
              <a:rPr kumimoji="1" lang="en-US" altLang="ja-JP" sz="1192" b="1">
                <a:solidFill>
                  <a:prstClr val="black"/>
                </a:solidFill>
                <a:latin typeface="Meiryo UI"/>
                <a:ea typeface="Meiryo UI"/>
                <a:cs typeface="Meiryo UI" panose="020B0604030504040204" pitchFamily="50" charset="-128"/>
              </a:rPr>
              <a:t>DB </a:t>
            </a:r>
            <a:r>
              <a:rPr lang="en-US" altLang="zh-TW" sz="1192" b="1">
                <a:solidFill>
                  <a:prstClr val="black"/>
                </a:solidFill>
                <a:latin typeface="Meiryo UI"/>
                <a:ea typeface="Meiryo UI"/>
                <a:cs typeface="Meiryo UI" panose="020B0604030504040204" pitchFamily="50" charset="-128"/>
              </a:rPr>
              <a:t>Lake</a:t>
            </a:r>
            <a:r>
              <a:rPr lang="zh-TW" altLang="en-US" sz="1192" b="1">
                <a:solidFill>
                  <a:prstClr val="black"/>
                </a:solidFill>
                <a:latin typeface="Meiryo UI"/>
                <a:ea typeface="Meiryo UI"/>
                <a:cs typeface="Meiryo UI" panose="020B0604030504040204" pitchFamily="50" charset="-128"/>
              </a:rPr>
              <a:t> </a:t>
            </a:r>
            <a:r>
              <a:rPr lang="en-US" altLang="zh-TW" sz="1192" b="1">
                <a:solidFill>
                  <a:prstClr val="black"/>
                </a:solidFill>
                <a:latin typeface="Meiryo UI"/>
                <a:ea typeface="Meiryo UI"/>
                <a:cs typeface="Meiryo UI" panose="020B0604030504040204" pitchFamily="50" charset="-128"/>
              </a:rPr>
              <a:t>Server</a:t>
            </a:r>
            <a:endParaRPr kumimoji="1" lang="zh-TW" altLang="en-US" sz="1192" b="1">
              <a:solidFill>
                <a:prstClr val="black"/>
              </a:solidFill>
              <a:latin typeface="Meiryo UI"/>
              <a:ea typeface="Meiryo UI"/>
              <a:cs typeface="Meiryo UI" panose="020B0604030504040204" pitchFamily="50" charset="-128"/>
            </a:endParaRPr>
          </a:p>
        </p:txBody>
      </p:sp>
      <p:pic>
        <p:nvPicPr>
          <p:cNvPr id="54" name="圖片 53">
            <a:extLst>
              <a:ext uri="{FF2B5EF4-FFF2-40B4-BE49-F238E27FC236}">
                <a16:creationId xmlns:a16="http://schemas.microsoft.com/office/drawing/2014/main" id="{15759EBA-8F8A-E93F-F61B-00773A5FCDF9}"/>
              </a:ext>
            </a:extLst>
          </p:cNvPr>
          <p:cNvPicPr>
            <a:picLocks noChangeAspect="1"/>
          </p:cNvPicPr>
          <p:nvPr/>
        </p:nvPicPr>
        <p:blipFill>
          <a:blip r:embed="rId14"/>
          <a:stretch>
            <a:fillRect/>
          </a:stretch>
        </p:blipFill>
        <p:spPr>
          <a:xfrm>
            <a:off x="7347154" y="2122144"/>
            <a:ext cx="3385985" cy="1892194"/>
          </a:xfrm>
          <a:prstGeom prst="rect">
            <a:avLst/>
          </a:prstGeom>
          <a:ln>
            <a:noFill/>
          </a:ln>
          <a:effectLst>
            <a:outerShdw blurRad="190500" algn="tl" rotWithShape="0">
              <a:srgbClr val="000000">
                <a:alpha val="70000"/>
              </a:srgbClr>
            </a:outerShdw>
          </a:effectLst>
        </p:spPr>
      </p:pic>
      <p:sp>
        <p:nvSpPr>
          <p:cNvPr id="55" name="文字方塊 54">
            <a:extLst>
              <a:ext uri="{FF2B5EF4-FFF2-40B4-BE49-F238E27FC236}">
                <a16:creationId xmlns:a16="http://schemas.microsoft.com/office/drawing/2014/main" id="{7562D116-2101-B840-DEE0-B40CCCAB2EC1}"/>
              </a:ext>
            </a:extLst>
          </p:cNvPr>
          <p:cNvSpPr txBox="1"/>
          <p:nvPr/>
        </p:nvSpPr>
        <p:spPr>
          <a:xfrm>
            <a:off x="6257273" y="2195403"/>
            <a:ext cx="1073696" cy="338554"/>
          </a:xfrm>
          <a:prstGeom prst="rect">
            <a:avLst/>
          </a:prstGeom>
          <a:noFill/>
          <a:ln>
            <a:noFill/>
          </a:ln>
        </p:spPr>
        <p:txBody>
          <a:bodyPr wrap="square" rtlCol="0">
            <a:spAutoFit/>
          </a:bodyPr>
          <a:lstStyle/>
          <a:p>
            <a:r>
              <a:rPr kumimoji="1" lang="en-US" altLang="zh-TW" sz="1600" b="1">
                <a:solidFill>
                  <a:srgbClr val="0000FF"/>
                </a:solidFill>
                <a:latin typeface="Meiryo" charset="-128"/>
                <a:ea typeface="Meiryo" charset="-128"/>
              </a:rPr>
              <a:t>After</a:t>
            </a:r>
            <a:endParaRPr kumimoji="1" lang="zh-TW" altLang="en-US" sz="1600" b="1">
              <a:solidFill>
                <a:srgbClr val="0000FF"/>
              </a:solidFill>
              <a:latin typeface="Meiryo" charset="-128"/>
              <a:ea typeface="Meiryo" charset="-128"/>
            </a:endParaRPr>
          </a:p>
        </p:txBody>
      </p:sp>
      <p:sp>
        <p:nvSpPr>
          <p:cNvPr id="56" name="文字方塊 55">
            <a:extLst>
              <a:ext uri="{FF2B5EF4-FFF2-40B4-BE49-F238E27FC236}">
                <a16:creationId xmlns:a16="http://schemas.microsoft.com/office/drawing/2014/main" id="{F239AE7D-EB09-E7D0-A7C2-DF576ECCA5FC}"/>
              </a:ext>
            </a:extLst>
          </p:cNvPr>
          <p:cNvSpPr txBox="1"/>
          <p:nvPr/>
        </p:nvSpPr>
        <p:spPr>
          <a:xfrm>
            <a:off x="8117665" y="2020216"/>
            <a:ext cx="161110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kumimoji="1" lang="zh-TW" altLang="en-US" sz="1600" b="1">
                <a:latin typeface="Microsoft YaHei" panose="020B0503020204020204" pitchFamily="34" charset="-122"/>
                <a:ea typeface="Microsoft YaHei" panose="020B0503020204020204" pitchFamily="34" charset="-122"/>
              </a:rPr>
              <a:t>部課長</a:t>
            </a:r>
            <a:r>
              <a:rPr kumimoji="1" lang="ja-JP" altLang="en-US" sz="1600" b="1">
                <a:latin typeface="Microsoft YaHei" panose="020B0503020204020204" pitchFamily="34" charset="-122"/>
                <a:ea typeface="Microsoft YaHei" panose="020B0503020204020204" pitchFamily="34" charset="-122"/>
              </a:rPr>
              <a:t>会議</a:t>
            </a:r>
            <a:endParaRPr lang="ja-JP" altLang="en-US" sz="1600" b="1">
              <a:latin typeface="Microsoft YaHei" panose="020B0503020204020204" pitchFamily="34" charset="-122"/>
              <a:ea typeface="Microsoft YaHei" panose="020B0503020204020204" pitchFamily="34" charset="-122"/>
            </a:endParaRPr>
          </a:p>
        </p:txBody>
      </p:sp>
      <p:pic>
        <p:nvPicPr>
          <p:cNvPr id="57" name="圖片 56">
            <a:extLst>
              <a:ext uri="{FF2B5EF4-FFF2-40B4-BE49-F238E27FC236}">
                <a16:creationId xmlns:a16="http://schemas.microsoft.com/office/drawing/2014/main" id="{D2D36E9D-FC55-CBC8-A0F2-14FDB7ED5EEB}"/>
              </a:ext>
            </a:extLst>
          </p:cNvPr>
          <p:cNvPicPr>
            <a:picLocks noChangeAspect="1"/>
          </p:cNvPicPr>
          <p:nvPr/>
        </p:nvPicPr>
        <p:blipFill>
          <a:blip r:embed="rId15"/>
          <a:stretch>
            <a:fillRect/>
          </a:stretch>
        </p:blipFill>
        <p:spPr>
          <a:xfrm>
            <a:off x="7352177" y="4019861"/>
            <a:ext cx="3385532" cy="1392308"/>
          </a:xfrm>
          <a:prstGeom prst="rect">
            <a:avLst/>
          </a:prstGeom>
        </p:spPr>
      </p:pic>
      <p:sp>
        <p:nvSpPr>
          <p:cNvPr id="58" name="左右括弧 47">
            <a:extLst>
              <a:ext uri="{FF2B5EF4-FFF2-40B4-BE49-F238E27FC236}">
                <a16:creationId xmlns:a16="http://schemas.microsoft.com/office/drawing/2014/main" id="{5F42CEDF-6570-2F07-035F-7CE1966C29A1}"/>
              </a:ext>
            </a:extLst>
          </p:cNvPr>
          <p:cNvSpPr/>
          <p:nvPr/>
        </p:nvSpPr>
        <p:spPr>
          <a:xfrm>
            <a:off x="7415930" y="4262283"/>
            <a:ext cx="1055420" cy="245501"/>
          </a:xfrm>
          <a:prstGeom prst="bracketPair">
            <a:avLst/>
          </a:prstGeom>
          <a:noFill/>
          <a:ln w="28575" cap="flat" cmpd="sng" algn="ctr">
            <a:solidFill>
              <a:srgbClr val="4F81BD">
                <a:lumMod val="75000"/>
              </a:srgbClr>
            </a:solidFill>
            <a:prstDash val="solid"/>
          </a:ln>
          <a:effectLst/>
        </p:spPr>
        <p:txBody>
          <a:bodyPr wrap="none" rtlCol="0" anchor="ctr"/>
          <a:lstStyle/>
          <a:p>
            <a:pPr algn="ctr"/>
            <a:r>
              <a:rPr lang="zh-TW" altLang="en-US" sz="2100" b="1" u="sng" kern="0">
                <a:solidFill>
                  <a:srgbClr val="FF0000"/>
                </a:solidFill>
                <a:highlight>
                  <a:srgbClr val="FFFF00"/>
                </a:highlight>
                <a:latin typeface="Microsoft YaHei" panose="020B0503020204020204" pitchFamily="34" charset="-122"/>
                <a:ea typeface="Microsoft YaHei" panose="020B0503020204020204" pitchFamily="34" charset="-122"/>
                <a:cs typeface="Meiryo UI" panose="020B0604030504040204" pitchFamily="34" charset="-128"/>
              </a:rPr>
              <a:t>可視化</a:t>
            </a:r>
          </a:p>
        </p:txBody>
      </p:sp>
      <p:pic>
        <p:nvPicPr>
          <p:cNvPr id="59" name="圖片 58" descr="一張含有 監視器, 螢幕, 坐, 手機 的圖片&#10;&#10;自動產生的描述">
            <a:extLst>
              <a:ext uri="{FF2B5EF4-FFF2-40B4-BE49-F238E27FC236}">
                <a16:creationId xmlns:a16="http://schemas.microsoft.com/office/drawing/2014/main" id="{1B36AC8A-10D5-281D-72D8-0D3AA16D0D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12056" y="4125727"/>
            <a:ext cx="1091455" cy="701740"/>
          </a:xfrm>
          <a:prstGeom prst="rect">
            <a:avLst/>
          </a:prstGeom>
        </p:spPr>
      </p:pic>
      <p:sp>
        <p:nvSpPr>
          <p:cNvPr id="60" name="矩形 59">
            <a:extLst>
              <a:ext uri="{FF2B5EF4-FFF2-40B4-BE49-F238E27FC236}">
                <a16:creationId xmlns:a16="http://schemas.microsoft.com/office/drawing/2014/main" id="{94F90850-855D-E241-A4A3-5729BA0F47C4}"/>
              </a:ext>
            </a:extLst>
          </p:cNvPr>
          <p:cNvSpPr/>
          <p:nvPr/>
        </p:nvSpPr>
        <p:spPr>
          <a:xfrm>
            <a:off x="7034303" y="5542421"/>
            <a:ext cx="3493401" cy="523220"/>
          </a:xfrm>
          <a:prstGeom prst="rect">
            <a:avLst/>
          </a:prstGeom>
        </p:spPr>
        <p:txBody>
          <a:bodyPr wrap="square">
            <a:spAutoFit/>
          </a:bodyPr>
          <a:lstStyle/>
          <a:p>
            <a:pPr defTabSz="685800">
              <a:defRPr/>
            </a:pPr>
            <a:r>
              <a:rPr lang="zh-TW" altLang="en-US" sz="1400" b="1">
                <a:solidFill>
                  <a:srgbClr val="0000FF"/>
                </a:solidFill>
                <a:latin typeface="Microsoft YaHei UI" panose="020B0503020204020204" pitchFamily="34" charset="-122"/>
                <a:ea typeface="Microsoft YaHei UI" panose="020B0503020204020204" pitchFamily="34" charset="-122"/>
              </a:rPr>
              <a:t>資料</a:t>
            </a:r>
            <a:r>
              <a:rPr lang="ja-JP" altLang="en-US" sz="1400" b="1">
                <a:solidFill>
                  <a:srgbClr val="0000FF"/>
                </a:solidFill>
                <a:latin typeface="Microsoft YaHei UI" panose="020B0503020204020204" pitchFamily="34" charset="-122"/>
                <a:ea typeface="Microsoft YaHei UI" panose="020B0503020204020204" pitchFamily="34" charset="-122"/>
              </a:rPr>
              <a:t>視覚化により</a:t>
            </a:r>
            <a:r>
              <a:rPr lang="zh-TW" altLang="en-US" sz="1400" b="1">
                <a:solidFill>
                  <a:prstClr val="black"/>
                </a:solidFill>
                <a:latin typeface="Microsoft YaHei UI" panose="020B0503020204020204" pitchFamily="34" charset="-122"/>
                <a:ea typeface="Microsoft YaHei UI" panose="020B0503020204020204" pitchFamily="34" charset="-122"/>
              </a:rPr>
              <a:t>生產</a:t>
            </a:r>
            <a:r>
              <a:rPr lang="ja-JP" altLang="en-US" sz="1400" b="1">
                <a:solidFill>
                  <a:prstClr val="black"/>
                </a:solidFill>
                <a:latin typeface="Microsoft YaHei UI" panose="020B0503020204020204" pitchFamily="34" charset="-122"/>
                <a:ea typeface="Microsoft YaHei UI" panose="020B0503020204020204" pitchFamily="34" charset="-122"/>
              </a:rPr>
              <a:t>情報を</a:t>
            </a:r>
            <a:r>
              <a:rPr lang="zh-TW" altLang="en-US" sz="1400" b="1">
                <a:solidFill>
                  <a:srgbClr val="FF0000"/>
                </a:solidFill>
                <a:latin typeface="Microsoft YaHei UI" panose="020B0503020204020204" pitchFamily="34" charset="-122"/>
                <a:ea typeface="Microsoft YaHei UI" panose="020B0503020204020204" pitchFamily="34" charset="-122"/>
              </a:rPr>
              <a:t>電子看板</a:t>
            </a:r>
            <a:r>
              <a:rPr lang="ja-JP" altLang="en-US" sz="1400" b="1">
                <a:solidFill>
                  <a:srgbClr val="FF0000"/>
                </a:solidFill>
                <a:latin typeface="Microsoft YaHei UI" panose="020B0503020204020204" pitchFamily="34" charset="-122"/>
                <a:ea typeface="Microsoft YaHei UI" panose="020B0503020204020204" pitchFamily="34" charset="-122"/>
              </a:rPr>
              <a:t>で</a:t>
            </a:r>
            <a:endParaRPr lang="en-US" altLang="zh-TW" sz="1400" b="1">
              <a:solidFill>
                <a:srgbClr val="FF0000"/>
              </a:solidFill>
              <a:latin typeface="Microsoft YaHei UI" panose="020B0503020204020204" pitchFamily="34" charset="-122"/>
              <a:ea typeface="Microsoft YaHei UI" panose="020B0503020204020204" pitchFamily="34" charset="-122"/>
            </a:endParaRPr>
          </a:p>
          <a:p>
            <a:pPr defTabSz="685800">
              <a:defRPr/>
            </a:pPr>
            <a:r>
              <a:rPr lang="ja-JP" altLang="en-US" sz="1400" b="1">
                <a:solidFill>
                  <a:prstClr val="black"/>
                </a:solidFill>
                <a:latin typeface="Microsoft YaHei UI" panose="020B0503020204020204" pitchFamily="34" charset="-122"/>
                <a:ea typeface="Microsoft YaHei UI" panose="020B0503020204020204" pitchFamily="34" charset="-122"/>
              </a:rPr>
              <a:t>リアルタイム表示で品質判断が可能</a:t>
            </a:r>
            <a:endParaRPr lang="zh-TW" altLang="en-US" sz="1400" b="1">
              <a:solidFill>
                <a:prstClr val="black"/>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467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13"/>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100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0" grpId="0"/>
      <p:bldP spid="22"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cxnSp>
        <p:nvCxnSpPr>
          <p:cNvPr id="2" name="直線接點 1">
            <a:extLst>
              <a:ext uri="{FF2B5EF4-FFF2-40B4-BE49-F238E27FC236}">
                <a16:creationId xmlns:a16="http://schemas.microsoft.com/office/drawing/2014/main" id="{BB1BDD6B-DF31-BAB8-6CFE-89C229893609}"/>
              </a:ext>
            </a:extLst>
          </p:cNvPr>
          <p:cNvCxnSpPr>
            <a:cxnSpLocks/>
          </p:cNvCxnSpPr>
          <p:nvPr/>
        </p:nvCxnSpPr>
        <p:spPr>
          <a:xfrm flipH="1" flipV="1">
            <a:off x="6168960" y="807620"/>
            <a:ext cx="37054" cy="529184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6F65C33-CF5C-707E-40A3-C0E14B79F418}"/>
              </a:ext>
            </a:extLst>
          </p:cNvPr>
          <p:cNvSpPr/>
          <p:nvPr/>
        </p:nvSpPr>
        <p:spPr>
          <a:xfrm>
            <a:off x="622864" y="551692"/>
            <a:ext cx="4201270" cy="800219"/>
          </a:xfrm>
          <a:prstGeom prst="rect">
            <a:avLst/>
          </a:prstGeom>
        </p:spPr>
        <p:txBody>
          <a:bodyPr wrap="square">
            <a:spAutoFit/>
          </a:bodyPr>
          <a:lstStyle/>
          <a:p>
            <a:pPr fontAlgn="auto">
              <a:spcBef>
                <a:spcPts val="0"/>
              </a:spcBef>
              <a:spcAft>
                <a:spcPts val="0"/>
              </a:spcAft>
              <a:defRPr/>
            </a:pP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問題</a:t>
            </a:r>
            <a:r>
              <a:rPr lang="ja-JP"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点</a:t>
            </a: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en-US" altLang="zh-TW" sz="1400">
                <a:solidFill>
                  <a:srgbClr val="000000"/>
                </a:solidFill>
                <a:latin typeface="Meiryo UI" panose="020B0604030504040204" pitchFamily="34" charset="-128"/>
                <a:ea typeface="Meiryo UI" panose="020B0604030504040204" pitchFamily="34" charset="-128"/>
              </a:rPr>
              <a:t>2024</a:t>
            </a:r>
            <a:r>
              <a:rPr lang="ja-JP" altLang="en-US" sz="1400">
                <a:solidFill>
                  <a:srgbClr val="000000"/>
                </a:solidFill>
                <a:latin typeface="Meiryo UI" panose="020B0604030504040204" pitchFamily="34" charset="-128"/>
                <a:ea typeface="Meiryo UI" panose="020B0604030504040204" pitchFamily="34" charset="-128"/>
              </a:rPr>
              <a:t>年の</a:t>
            </a:r>
            <a:r>
              <a:rPr lang="zh-TW" altLang="en-US" sz="1400">
                <a:solidFill>
                  <a:srgbClr val="000000"/>
                </a:solidFill>
                <a:latin typeface="Meiryo UI" panose="020B0604030504040204" pitchFamily="34" charset="-128"/>
                <a:ea typeface="Meiryo UI" panose="020B0604030504040204" pitchFamily="34" charset="-128"/>
              </a:rPr>
              <a:t>目標</a:t>
            </a:r>
            <a:r>
              <a:rPr lang="ja-JP" altLang="en-US" sz="1400">
                <a:solidFill>
                  <a:srgbClr val="000000"/>
                </a:solidFill>
                <a:latin typeface="Meiryo UI" panose="020B0604030504040204" pitchFamily="34" charset="-128"/>
                <a:ea typeface="Meiryo UI" panose="020B0604030504040204" pitchFamily="34" charset="-128"/>
              </a:rPr>
              <a:t>は生産</a:t>
            </a:r>
            <a:r>
              <a:rPr lang="zh-TW" altLang="en-US" sz="1400">
                <a:solidFill>
                  <a:srgbClr val="000000"/>
                </a:solidFill>
                <a:latin typeface="Meiryo UI" panose="020B0604030504040204" pitchFamily="34" charset="-128"/>
                <a:ea typeface="Meiryo UI" panose="020B0604030504040204" pitchFamily="34" charset="-128"/>
              </a:rPr>
              <a:t>情報及</a:t>
            </a:r>
            <a:r>
              <a:rPr lang="ja-JP" altLang="en-US" sz="1400">
                <a:solidFill>
                  <a:srgbClr val="000000"/>
                </a:solidFill>
                <a:latin typeface="Meiryo UI" panose="020B0604030504040204" pitchFamily="34" charset="-128"/>
                <a:ea typeface="Meiryo UI" panose="020B0604030504040204" pitchFamily="34" charset="-128"/>
              </a:rPr>
              <a:t>び朝礼</a:t>
            </a:r>
            <a:r>
              <a:rPr lang="zh-TW" altLang="en-US" sz="1400">
                <a:solidFill>
                  <a:srgbClr val="000000"/>
                </a:solidFill>
                <a:latin typeface="Meiryo UI" panose="020B0604030504040204" pitchFamily="34" charset="-128"/>
                <a:ea typeface="Meiryo UI" panose="020B0604030504040204" pitchFamily="34" charset="-128"/>
              </a:rPr>
              <a:t>報告</a:t>
            </a:r>
            <a:r>
              <a:rPr lang="ja-JP" altLang="en-US" sz="1400">
                <a:solidFill>
                  <a:srgbClr val="000000"/>
                </a:solidFill>
                <a:latin typeface="Meiryo UI" panose="020B0604030504040204" pitchFamily="34" charset="-128"/>
                <a:ea typeface="Meiryo UI" panose="020B0604030504040204" pitchFamily="34" charset="-128"/>
              </a:rPr>
              <a:t>では生産</a:t>
            </a:r>
            <a:endParaRPr lang="en-US" altLang="zh-TW" sz="1400">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zh-TW" altLang="en-US" sz="1400">
                <a:solidFill>
                  <a:srgbClr val="000000"/>
                </a:solidFill>
                <a:latin typeface="Meiryo UI" panose="020B0604030504040204" pitchFamily="34" charset="-128"/>
                <a:ea typeface="Meiryo UI" panose="020B0604030504040204" pitchFamily="34" charset="-128"/>
              </a:rPr>
              <a:t>情報</a:t>
            </a:r>
            <a:r>
              <a:rPr lang="ja-JP" altLang="en-US" sz="1400">
                <a:solidFill>
                  <a:srgbClr val="000000"/>
                </a:solidFill>
                <a:latin typeface="Meiryo UI" panose="020B0604030504040204" pitchFamily="34" charset="-128"/>
                <a:ea typeface="Meiryo UI" panose="020B0604030504040204" pitchFamily="34" charset="-128"/>
              </a:rPr>
              <a:t>システムの移行も含め</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5" name="矩形 4">
            <a:extLst>
              <a:ext uri="{FF2B5EF4-FFF2-40B4-BE49-F238E27FC236}">
                <a16:creationId xmlns:a16="http://schemas.microsoft.com/office/drawing/2014/main" id="{5A76FA5E-52D5-3A27-10CE-ED28160A8A7F}"/>
              </a:ext>
            </a:extLst>
          </p:cNvPr>
          <p:cNvSpPr/>
          <p:nvPr/>
        </p:nvSpPr>
        <p:spPr>
          <a:xfrm>
            <a:off x="622864" y="1390117"/>
            <a:ext cx="4201270" cy="984885"/>
          </a:xfrm>
          <a:prstGeom prst="rect">
            <a:avLst/>
          </a:prstGeom>
        </p:spPr>
        <p:txBody>
          <a:bodyPr wrap="square">
            <a:spAutoFit/>
          </a:bodyPr>
          <a:lstStyle/>
          <a:p>
            <a:pPr fontAlgn="auto">
              <a:spcBef>
                <a:spcPts val="0"/>
              </a:spcBef>
              <a:spcAft>
                <a:spcPts val="0"/>
              </a:spcAft>
              <a:defRPr/>
            </a:pP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改善</a:t>
            </a:r>
            <a:r>
              <a:rPr lang="en-US" altLang="zh-TW" sz="1600"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en-US" altLang="zh-TW" sz="1400" b="1">
                <a:solidFill>
                  <a:srgbClr val="000000"/>
                </a:solidFill>
                <a:latin typeface="Meiryo UI" panose="020B0604030504040204" pitchFamily="34" charset="-128"/>
                <a:ea typeface="Meiryo UI" panose="020B0604030504040204" pitchFamily="34" charset="-128"/>
              </a:rPr>
              <a:t>①ISP,PAM</a:t>
            </a:r>
            <a:r>
              <a:rPr lang="zh-TW" altLang="en-US" sz="1400" b="1">
                <a:solidFill>
                  <a:srgbClr val="000000"/>
                </a:solidFill>
                <a:latin typeface="Meiryo UI" panose="020B0604030504040204" pitchFamily="34" charset="-128"/>
                <a:ea typeface="Meiryo UI" panose="020B0604030504040204" pitchFamily="34" charset="-128"/>
              </a:rPr>
              <a:t>定常作業自動化</a:t>
            </a:r>
            <a:r>
              <a:rPr lang="en-US" altLang="zh-TW" sz="1400" b="1">
                <a:solidFill>
                  <a:srgbClr val="000000"/>
                </a:solidFill>
                <a:latin typeface="Meiryo UI" panose="020B0604030504040204" pitchFamily="34" charset="-128"/>
                <a:ea typeface="Meiryo UI" panose="020B0604030504040204" pitchFamily="34" charset="-128"/>
              </a:rPr>
              <a:t>.</a:t>
            </a:r>
          </a:p>
          <a:p>
            <a:r>
              <a:rPr lang="en-US" altLang="zh-TW" sz="1400" b="1">
                <a:solidFill>
                  <a:srgbClr val="000000"/>
                </a:solidFill>
                <a:latin typeface="Meiryo UI" panose="020B0604030504040204" pitchFamily="34" charset="-128"/>
                <a:ea typeface="Meiryo UI" panose="020B0604030504040204" pitchFamily="34" charset="-128"/>
              </a:rPr>
              <a:t>②ISOP,PAM</a:t>
            </a:r>
            <a:r>
              <a:rPr lang="ja-JP" altLang="en-US" sz="1400" b="1">
                <a:solidFill>
                  <a:srgbClr val="000000"/>
                </a:solidFill>
                <a:latin typeface="Meiryo UI" panose="020B0604030504040204" pitchFamily="34" charset="-128"/>
                <a:ea typeface="Meiryo UI" panose="020B0604030504040204" pitchFamily="34" charset="-128"/>
              </a:rPr>
              <a:t>調査</a:t>
            </a:r>
            <a:r>
              <a:rPr lang="zh-TW" altLang="en-US" sz="1400" b="1">
                <a:solidFill>
                  <a:srgbClr val="000000"/>
                </a:solidFill>
                <a:latin typeface="Meiryo UI" panose="020B0604030504040204" pitchFamily="34" charset="-128"/>
                <a:ea typeface="Meiryo UI" panose="020B0604030504040204" pitchFamily="34" charset="-128"/>
              </a:rPr>
              <a:t>作業削減</a:t>
            </a:r>
            <a:r>
              <a:rPr lang="en-US" altLang="zh-TW" sz="1400" b="1">
                <a:solidFill>
                  <a:srgbClr val="000000"/>
                </a:solidFill>
                <a:latin typeface="Meiryo UI" panose="020B0604030504040204" pitchFamily="34" charset="-128"/>
                <a:ea typeface="Meiryo UI" panose="020B0604030504040204" pitchFamily="34" charset="-128"/>
              </a:rPr>
              <a:t>.</a:t>
            </a:r>
            <a:endParaRPr lang="zh-TW" altLang="en-US" sz="1400"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endParaRPr lang="en-US" altLang="zh-TW" sz="1400">
              <a:solidFill>
                <a:srgbClr val="000000"/>
              </a:solidFill>
              <a:latin typeface="Meiryo UI" panose="020B0604030504040204" pitchFamily="34" charset="-128"/>
              <a:ea typeface="Meiryo UI" panose="020B0604030504040204" pitchFamily="34" charset="-128"/>
            </a:endParaRPr>
          </a:p>
        </p:txBody>
      </p:sp>
      <p:cxnSp>
        <p:nvCxnSpPr>
          <p:cNvPr id="6" name="直線接點 5">
            <a:extLst>
              <a:ext uri="{FF2B5EF4-FFF2-40B4-BE49-F238E27FC236}">
                <a16:creationId xmlns:a16="http://schemas.microsoft.com/office/drawing/2014/main" id="{2D208E80-0D7F-B733-9611-85918FCCF59F}"/>
              </a:ext>
            </a:extLst>
          </p:cNvPr>
          <p:cNvCxnSpPr>
            <a:cxnSpLocks/>
          </p:cNvCxnSpPr>
          <p:nvPr/>
        </p:nvCxnSpPr>
        <p:spPr>
          <a:xfrm flipH="1">
            <a:off x="529423" y="2273197"/>
            <a:ext cx="10666164"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6C9562A8-EF6B-452E-2D55-7635F8CFB3A0}"/>
              </a:ext>
            </a:extLst>
          </p:cNvPr>
          <p:cNvSpPr txBox="1"/>
          <p:nvPr/>
        </p:nvSpPr>
        <p:spPr>
          <a:xfrm>
            <a:off x="6942136" y="2304370"/>
            <a:ext cx="1073696" cy="338554"/>
          </a:xfrm>
          <a:prstGeom prst="rect">
            <a:avLst/>
          </a:prstGeom>
          <a:noFill/>
          <a:ln>
            <a:noFill/>
          </a:ln>
        </p:spPr>
        <p:txBody>
          <a:bodyPr wrap="square" rtlCol="0">
            <a:spAutoFit/>
          </a:bodyPr>
          <a:lstStyle/>
          <a:p>
            <a:pPr fontAlgn="auto">
              <a:spcBef>
                <a:spcPts val="0"/>
              </a:spcBef>
              <a:spcAft>
                <a:spcPts val="0"/>
              </a:spcAft>
              <a:defRPr/>
            </a:pPr>
            <a:r>
              <a:rPr lang="en-US" altLang="zh-TW" sz="1600" b="1">
                <a:solidFill>
                  <a:srgbClr val="0000FF"/>
                </a:solidFill>
                <a:latin typeface="Meiryo" charset="-128"/>
                <a:ea typeface="Meiryo" charset="-128"/>
              </a:rPr>
              <a:t>After</a:t>
            </a:r>
            <a:endParaRPr lang="zh-TW" altLang="en-US" sz="1600" b="1">
              <a:solidFill>
                <a:srgbClr val="0000FF"/>
              </a:solidFill>
              <a:latin typeface="Meiryo" charset="-128"/>
              <a:ea typeface="Meiryo" charset="-128"/>
            </a:endParaRPr>
          </a:p>
        </p:txBody>
      </p:sp>
      <p:sp>
        <p:nvSpPr>
          <p:cNvPr id="9" name="手繪多邊形 122">
            <a:extLst>
              <a:ext uri="{FF2B5EF4-FFF2-40B4-BE49-F238E27FC236}">
                <a16:creationId xmlns:a16="http://schemas.microsoft.com/office/drawing/2014/main" id="{DF231A18-B02C-2DFE-0DDF-02C2F92E79AA}"/>
              </a:ext>
            </a:extLst>
          </p:cNvPr>
          <p:cNvSpPr/>
          <p:nvPr/>
        </p:nvSpPr>
        <p:spPr>
          <a:xfrm>
            <a:off x="6056649" y="705782"/>
            <a:ext cx="252028" cy="252028"/>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186965" tIns="186965" rIns="186965" bIns="186965" numCol="1" spcCol="1270" anchor="ctr" anchorCtr="0">
            <a:noAutofit/>
          </a:bodyPr>
          <a:lstStyle/>
          <a:p>
            <a:pPr algn="ctr" defTabSz="1022350">
              <a:lnSpc>
                <a:spcPct val="90000"/>
              </a:lnSpc>
              <a:spcAft>
                <a:spcPct val="35000"/>
              </a:spcAft>
            </a:pPr>
            <a:endParaRPr lang="zh-TW" altLang="en-US" sz="1100" b="1">
              <a:solidFill>
                <a:prstClr val="black"/>
              </a:solidFill>
              <a:latin typeface="Meiryo UI" panose="020B0604030504040204" pitchFamily="34" charset="-128"/>
              <a:ea typeface="Meiryo UI" panose="020B0604030504040204" pitchFamily="34" charset="-128"/>
              <a:cs typeface="Meiryo UI" panose="020B0604030504040204" pitchFamily="34" charset="-128"/>
            </a:endParaRPr>
          </a:p>
        </p:txBody>
      </p:sp>
      <p:pic>
        <p:nvPicPr>
          <p:cNvPr id="10" name="圖片 9">
            <a:extLst>
              <a:ext uri="{FF2B5EF4-FFF2-40B4-BE49-F238E27FC236}">
                <a16:creationId xmlns:a16="http://schemas.microsoft.com/office/drawing/2014/main" id="{28B1A1F0-F1C1-163D-E3EF-4DC90A95895C}"/>
              </a:ext>
            </a:extLst>
          </p:cNvPr>
          <p:cNvPicPr>
            <a:picLocks noChangeAspect="1"/>
          </p:cNvPicPr>
          <p:nvPr/>
        </p:nvPicPr>
        <p:blipFill>
          <a:blip r:embed="rId3"/>
          <a:stretch>
            <a:fillRect/>
          </a:stretch>
        </p:blipFill>
        <p:spPr>
          <a:xfrm>
            <a:off x="7388097" y="2626834"/>
            <a:ext cx="3672407" cy="1091634"/>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18103708-27E0-7147-888F-47CA501BF71F}"/>
              </a:ext>
            </a:extLst>
          </p:cNvPr>
          <p:cNvPicPr>
            <a:picLocks noChangeAspect="1"/>
          </p:cNvPicPr>
          <p:nvPr/>
        </p:nvPicPr>
        <p:blipFill>
          <a:blip r:embed="rId4"/>
          <a:stretch>
            <a:fillRect/>
          </a:stretch>
        </p:blipFill>
        <p:spPr>
          <a:xfrm>
            <a:off x="7111996" y="3929525"/>
            <a:ext cx="1947691" cy="920088"/>
          </a:xfrm>
          <a:prstGeom prst="rect">
            <a:avLst/>
          </a:prstGeom>
          <a:ln>
            <a:noFill/>
          </a:ln>
          <a:effectLst>
            <a:outerShdw blurRad="292100" dist="139700" dir="2700000" algn="tl" rotWithShape="0">
              <a:srgbClr val="333333">
                <a:alpha val="65000"/>
              </a:srgbClr>
            </a:outerShdw>
          </a:effectLst>
        </p:spPr>
      </p:pic>
      <p:pic>
        <p:nvPicPr>
          <p:cNvPr id="12" name="內容版面配置區 4">
            <a:extLst>
              <a:ext uri="{FF2B5EF4-FFF2-40B4-BE49-F238E27FC236}">
                <a16:creationId xmlns:a16="http://schemas.microsoft.com/office/drawing/2014/main" id="{E9A98122-CFEE-4919-F6EB-092F4D4AF4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4301" y="3919621"/>
            <a:ext cx="1904091" cy="918128"/>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958DAE72-21B9-C2F1-0D9E-9A6668FB0C02}"/>
              </a:ext>
            </a:extLst>
          </p:cNvPr>
          <p:cNvPicPr>
            <a:picLocks noChangeAspect="1"/>
          </p:cNvPicPr>
          <p:nvPr/>
        </p:nvPicPr>
        <p:blipFill>
          <a:blip r:embed="rId6"/>
          <a:stretch>
            <a:fillRect/>
          </a:stretch>
        </p:blipFill>
        <p:spPr>
          <a:xfrm>
            <a:off x="7480199" y="5041069"/>
            <a:ext cx="3533416" cy="1091634"/>
          </a:xfrm>
          <a:prstGeom prst="rect">
            <a:avLst/>
          </a:prstGeom>
          <a:ln>
            <a:noFill/>
          </a:ln>
          <a:effectLst>
            <a:outerShdw blurRad="190500" algn="tl" rotWithShape="0">
              <a:srgbClr val="000000">
                <a:alpha val="70000"/>
              </a:srgbClr>
            </a:outerShdw>
          </a:effectLst>
        </p:spPr>
      </p:pic>
      <p:sp>
        <p:nvSpPr>
          <p:cNvPr id="14" name="文字方塊 13">
            <a:extLst>
              <a:ext uri="{FF2B5EF4-FFF2-40B4-BE49-F238E27FC236}">
                <a16:creationId xmlns:a16="http://schemas.microsoft.com/office/drawing/2014/main" id="{E1C171C1-7C2E-8B01-3889-0DA345B83F84}"/>
              </a:ext>
            </a:extLst>
          </p:cNvPr>
          <p:cNvSpPr txBox="1"/>
          <p:nvPr/>
        </p:nvSpPr>
        <p:spPr>
          <a:xfrm>
            <a:off x="8610682" y="2384436"/>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TW" altLang="en-US" sz="1600" b="1">
                <a:latin typeface="Microsoft YaHei" panose="020B0503020204020204" pitchFamily="34" charset="-122"/>
                <a:ea typeface="Microsoft YaHei" panose="020B0503020204020204" pitchFamily="34" charset="-122"/>
              </a:rPr>
              <a:t>採板</a:t>
            </a:r>
            <a:r>
              <a:rPr lang="en-US" altLang="zh-TW" sz="1600" b="1">
                <a:latin typeface="Microsoft YaHei" panose="020B0503020204020204" pitchFamily="34" charset="-122"/>
                <a:ea typeface="Microsoft YaHei" panose="020B0503020204020204" pitchFamily="34" charset="-122"/>
              </a:rPr>
              <a:t>/</a:t>
            </a:r>
            <a:r>
              <a:rPr lang="zh-TW" altLang="en-US" sz="1600" b="1">
                <a:latin typeface="Microsoft YaHei" panose="020B0503020204020204" pitchFamily="34" charset="-122"/>
                <a:ea typeface="Microsoft YaHei" panose="020B0503020204020204" pitchFamily="34" charset="-122"/>
              </a:rPr>
              <a:t>收率</a:t>
            </a:r>
            <a:endParaRPr lang="ja-JP" altLang="en-US" sz="1600" b="1">
              <a:latin typeface="Microsoft YaHei" panose="020B0503020204020204" pitchFamily="34" charset="-122"/>
              <a:ea typeface="Microsoft YaHei" panose="020B0503020204020204" pitchFamily="34" charset="-122"/>
            </a:endParaRPr>
          </a:p>
        </p:txBody>
      </p:sp>
      <p:sp>
        <p:nvSpPr>
          <p:cNvPr id="15" name="文字方塊 14">
            <a:extLst>
              <a:ext uri="{FF2B5EF4-FFF2-40B4-BE49-F238E27FC236}">
                <a16:creationId xmlns:a16="http://schemas.microsoft.com/office/drawing/2014/main" id="{C42FF18D-2089-6D40-A1E8-2516DFC275C5}"/>
              </a:ext>
            </a:extLst>
          </p:cNvPr>
          <p:cNvSpPr txBox="1"/>
          <p:nvPr/>
        </p:nvSpPr>
        <p:spPr>
          <a:xfrm>
            <a:off x="7021479" y="3711842"/>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ja-JP" sz="1600" b="1">
                <a:latin typeface="Microsoft YaHei" panose="020B0503020204020204" pitchFamily="34" charset="-122"/>
                <a:ea typeface="Microsoft YaHei" panose="020B0503020204020204" pitchFamily="34" charset="-122"/>
              </a:rPr>
              <a:t>TOM</a:t>
            </a:r>
            <a:r>
              <a:rPr lang="ja-JP" altLang="en-US" sz="1600" b="1">
                <a:latin typeface="Microsoft YaHei" panose="020B0503020204020204" pitchFamily="34" charset="-122"/>
                <a:ea typeface="Microsoft YaHei" panose="020B0503020204020204" pitchFamily="34" charset="-122"/>
              </a:rPr>
              <a:t>欠点</a:t>
            </a:r>
          </a:p>
        </p:txBody>
      </p:sp>
      <p:sp>
        <p:nvSpPr>
          <p:cNvPr id="16" name="文字方塊 15">
            <a:extLst>
              <a:ext uri="{FF2B5EF4-FFF2-40B4-BE49-F238E27FC236}">
                <a16:creationId xmlns:a16="http://schemas.microsoft.com/office/drawing/2014/main" id="{C540027F-5C97-5C16-49C5-0F48CC76725E}"/>
              </a:ext>
            </a:extLst>
          </p:cNvPr>
          <p:cNvSpPr txBox="1"/>
          <p:nvPr/>
        </p:nvSpPr>
        <p:spPr>
          <a:xfrm>
            <a:off x="9159932" y="3701163"/>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ja-JP" sz="1600" b="1">
                <a:latin typeface="Microsoft YaHei" panose="020B0503020204020204" pitchFamily="34" charset="-122"/>
                <a:ea typeface="Microsoft YaHei" panose="020B0503020204020204" pitchFamily="34" charset="-122"/>
              </a:rPr>
              <a:t>NG</a:t>
            </a:r>
            <a:r>
              <a:rPr lang="ja-JP" altLang="en-US" sz="1600" b="1">
                <a:latin typeface="Microsoft YaHei" panose="020B0503020204020204" pitchFamily="34" charset="-122"/>
                <a:ea typeface="Microsoft YaHei" panose="020B0503020204020204" pitchFamily="34" charset="-122"/>
              </a:rPr>
              <a:t>欠点</a:t>
            </a:r>
          </a:p>
        </p:txBody>
      </p:sp>
      <p:sp>
        <p:nvSpPr>
          <p:cNvPr id="17" name="文字方塊 16">
            <a:extLst>
              <a:ext uri="{FF2B5EF4-FFF2-40B4-BE49-F238E27FC236}">
                <a16:creationId xmlns:a16="http://schemas.microsoft.com/office/drawing/2014/main" id="{11770122-0454-F4D6-4BC0-2E1F0DCB886E}"/>
              </a:ext>
            </a:extLst>
          </p:cNvPr>
          <p:cNvSpPr txBox="1"/>
          <p:nvPr/>
        </p:nvSpPr>
        <p:spPr>
          <a:xfrm>
            <a:off x="7010035" y="4849613"/>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TW" altLang="en-US" sz="1600" b="1">
                <a:latin typeface="Microsoft YaHei" panose="020B0503020204020204" pitchFamily="34" charset="-122"/>
                <a:ea typeface="Microsoft YaHei" panose="020B0503020204020204" pitchFamily="34" charset="-122"/>
              </a:rPr>
              <a:t>平坦度</a:t>
            </a:r>
            <a:endParaRPr lang="ja-JP" altLang="en-US" sz="1600" b="1">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70FFF368-B2AC-A116-5DD4-4808DC144446}"/>
              </a:ext>
            </a:extLst>
          </p:cNvPr>
          <p:cNvSpPr/>
          <p:nvPr/>
        </p:nvSpPr>
        <p:spPr>
          <a:xfrm>
            <a:off x="734470" y="2888491"/>
            <a:ext cx="2748728" cy="5560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箭號: 向右 39">
            <a:extLst>
              <a:ext uri="{FF2B5EF4-FFF2-40B4-BE49-F238E27FC236}">
                <a16:creationId xmlns:a16="http://schemas.microsoft.com/office/drawing/2014/main" id="{9FA6EC87-2C9D-5E2E-90A3-AFB9E29A1763}"/>
              </a:ext>
            </a:extLst>
          </p:cNvPr>
          <p:cNvSpPr/>
          <p:nvPr/>
        </p:nvSpPr>
        <p:spPr>
          <a:xfrm>
            <a:off x="1853529" y="2997393"/>
            <a:ext cx="393639" cy="296121"/>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圖片 20">
            <a:extLst>
              <a:ext uri="{FF2B5EF4-FFF2-40B4-BE49-F238E27FC236}">
                <a16:creationId xmlns:a16="http://schemas.microsoft.com/office/drawing/2014/main" id="{3D4FCA8B-C1D6-72F8-4DC7-5CF8D734842B}"/>
              </a:ext>
            </a:extLst>
          </p:cNvPr>
          <p:cNvPicPr>
            <a:picLocks noChangeAspect="1"/>
          </p:cNvPicPr>
          <p:nvPr/>
        </p:nvPicPr>
        <p:blipFill>
          <a:blip r:embed="rId7"/>
          <a:stretch>
            <a:fillRect/>
          </a:stretch>
        </p:blipFill>
        <p:spPr>
          <a:xfrm>
            <a:off x="2443718" y="3011491"/>
            <a:ext cx="895464" cy="282023"/>
          </a:xfrm>
          <a:prstGeom prst="rect">
            <a:avLst/>
          </a:prstGeom>
          <a:ln>
            <a:noFill/>
          </a:ln>
          <a:effectLst>
            <a:outerShdw blurRad="190500" algn="tl" rotWithShape="0">
              <a:srgbClr val="000000">
                <a:alpha val="70000"/>
              </a:srgbClr>
            </a:outerShdw>
          </a:effectLst>
        </p:spPr>
      </p:pic>
      <p:pic>
        <p:nvPicPr>
          <p:cNvPr id="22" name="圖片 21">
            <a:extLst>
              <a:ext uri="{FF2B5EF4-FFF2-40B4-BE49-F238E27FC236}">
                <a16:creationId xmlns:a16="http://schemas.microsoft.com/office/drawing/2014/main" id="{5BD05F0F-82DA-7B6D-40AB-88468A639566}"/>
              </a:ext>
            </a:extLst>
          </p:cNvPr>
          <p:cNvPicPr>
            <a:picLocks noChangeAspect="1"/>
          </p:cNvPicPr>
          <p:nvPr/>
        </p:nvPicPr>
        <p:blipFill>
          <a:blip r:embed="rId8"/>
          <a:stretch>
            <a:fillRect/>
          </a:stretch>
        </p:blipFill>
        <p:spPr>
          <a:xfrm>
            <a:off x="838646" y="3016410"/>
            <a:ext cx="849525" cy="258084"/>
          </a:xfrm>
          <a:prstGeom prst="rect">
            <a:avLst/>
          </a:prstGeom>
        </p:spPr>
      </p:pic>
      <p:sp>
        <p:nvSpPr>
          <p:cNvPr id="23" name="文字方塊 22">
            <a:extLst>
              <a:ext uri="{FF2B5EF4-FFF2-40B4-BE49-F238E27FC236}">
                <a16:creationId xmlns:a16="http://schemas.microsoft.com/office/drawing/2014/main" id="{FF5F378A-428D-BA81-0DAB-D167269000DA}"/>
              </a:ext>
            </a:extLst>
          </p:cNvPr>
          <p:cNvSpPr txBox="1"/>
          <p:nvPr/>
        </p:nvSpPr>
        <p:spPr>
          <a:xfrm>
            <a:off x="655241" y="2587816"/>
            <a:ext cx="2589569"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ja-JP" altLang="en-US" sz="1600" b="1">
                <a:latin typeface="Microsoft YaHei" panose="020B0503020204020204" pitchFamily="34" charset="-122"/>
                <a:ea typeface="Microsoft YaHei" panose="020B0503020204020204" pitchFamily="34" charset="-122"/>
              </a:rPr>
              <a:t>生産</a:t>
            </a:r>
            <a:r>
              <a:rPr lang="zh-TW" altLang="en-US" sz="1600" b="1">
                <a:latin typeface="Microsoft YaHei" panose="020B0503020204020204" pitchFamily="34" charset="-122"/>
                <a:ea typeface="Microsoft YaHei" panose="020B0503020204020204" pitchFamily="34" charset="-122"/>
              </a:rPr>
              <a:t>情報</a:t>
            </a:r>
            <a:r>
              <a:rPr lang="en-US" altLang="zh-TW" sz="1600" b="1" err="1">
                <a:latin typeface="Microsoft YaHei" panose="020B0503020204020204" pitchFamily="34" charset="-122"/>
                <a:ea typeface="Microsoft YaHei" panose="020B0503020204020204" pitchFamily="34" charset="-122"/>
              </a:rPr>
              <a:t>Qilk</a:t>
            </a:r>
            <a:r>
              <a:rPr lang="en-US" altLang="zh-TW" sz="1600" b="1">
                <a:latin typeface="Microsoft YaHei" panose="020B0503020204020204" pitchFamily="34" charset="-122"/>
                <a:ea typeface="Microsoft YaHei" panose="020B0503020204020204" pitchFamily="34" charset="-122"/>
              </a:rPr>
              <a:t> Sense</a:t>
            </a:r>
            <a:r>
              <a:rPr lang="ja-JP" altLang="en-US" sz="1600" b="1">
                <a:latin typeface="Microsoft YaHei" panose="020B0503020204020204" pitchFamily="34" charset="-122"/>
                <a:ea typeface="Microsoft YaHei" panose="020B0503020204020204" pitchFamily="34" charset="-122"/>
              </a:rPr>
              <a:t>移行</a:t>
            </a:r>
          </a:p>
        </p:txBody>
      </p:sp>
      <p:sp>
        <p:nvSpPr>
          <p:cNvPr id="24" name="右大括弧 23">
            <a:extLst>
              <a:ext uri="{FF2B5EF4-FFF2-40B4-BE49-F238E27FC236}">
                <a16:creationId xmlns:a16="http://schemas.microsoft.com/office/drawing/2014/main" id="{09D7D246-52C9-01CD-99DD-F6A7F41C96BB}"/>
              </a:ext>
            </a:extLst>
          </p:cNvPr>
          <p:cNvSpPr/>
          <p:nvPr/>
        </p:nvSpPr>
        <p:spPr>
          <a:xfrm rot="10800000">
            <a:off x="3449880" y="2409694"/>
            <a:ext cx="278868" cy="144410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5" name="圓角矩形 114">
            <a:extLst>
              <a:ext uri="{FF2B5EF4-FFF2-40B4-BE49-F238E27FC236}">
                <a16:creationId xmlns:a16="http://schemas.microsoft.com/office/drawing/2014/main" id="{9A9835EF-C337-A342-042B-130B3CA8CFCD}"/>
              </a:ext>
            </a:extLst>
          </p:cNvPr>
          <p:cNvSpPr/>
          <p:nvPr/>
        </p:nvSpPr>
        <p:spPr>
          <a:xfrm>
            <a:off x="3726738" y="2292415"/>
            <a:ext cx="1080000" cy="234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a:solidFill>
                  <a:schemeClr val="tx1"/>
                </a:solidFill>
                <a:latin typeface="微軟正黑體" panose="020B0604030504040204" pitchFamily="34" charset="-120"/>
                <a:ea typeface="微軟正黑體" panose="020B0604030504040204" pitchFamily="34" charset="-120"/>
              </a:rPr>
              <a:t>‧</a:t>
            </a:r>
            <a:r>
              <a:rPr lang="zh-TW" altLang="en-US" sz="1000" b="1">
                <a:solidFill>
                  <a:sysClr val="windowText" lastClr="000000"/>
                </a:solidFill>
                <a:latin typeface="微軟正黑體" panose="020B0604030504040204" pitchFamily="34" charset="-120"/>
                <a:ea typeface="微軟正黑體" panose="020B0604030504040204" pitchFamily="34" charset="-120"/>
              </a:rPr>
              <a:t>採板</a:t>
            </a:r>
            <a:r>
              <a:rPr lang="ja-JP" altLang="en-US" sz="1000" b="1">
                <a:solidFill>
                  <a:sysClr val="windowText" lastClr="000000"/>
                </a:solidFill>
                <a:latin typeface="微軟正黑體" panose="020B0604030504040204" pitchFamily="34" charset="-120"/>
                <a:ea typeface="微軟正黑體" panose="020B0604030504040204" pitchFamily="34" charset="-120"/>
              </a:rPr>
              <a:t>検査入力</a:t>
            </a:r>
            <a:endParaRPr lang="en-US" altLang="ja-JP" sz="900" b="1">
              <a:solidFill>
                <a:sysClr val="windowText" lastClr="000000"/>
              </a:solidFill>
              <a:latin typeface="微軟正黑體" panose="020B0604030504040204" pitchFamily="34" charset="-120"/>
              <a:ea typeface="微軟正黑體" panose="020B0604030504040204" pitchFamily="34" charset="-120"/>
            </a:endParaRPr>
          </a:p>
        </p:txBody>
      </p:sp>
      <p:sp>
        <p:nvSpPr>
          <p:cNvPr id="26" name="圓角矩形 115">
            <a:extLst>
              <a:ext uri="{FF2B5EF4-FFF2-40B4-BE49-F238E27FC236}">
                <a16:creationId xmlns:a16="http://schemas.microsoft.com/office/drawing/2014/main" id="{A1896BCA-6DBB-1766-B405-8BC70FFFA970}"/>
              </a:ext>
            </a:extLst>
          </p:cNvPr>
          <p:cNvSpPr/>
          <p:nvPr/>
        </p:nvSpPr>
        <p:spPr>
          <a:xfrm>
            <a:off x="3726738" y="2580447"/>
            <a:ext cx="1080000" cy="234000"/>
          </a:xfrm>
          <a:prstGeom prst="roundRect">
            <a:avLst/>
          </a:prstGeom>
          <a:noFill/>
          <a:ln>
            <a:solidFill>
              <a:srgbClr val="57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900">
                <a:solidFill>
                  <a:schemeClr val="tx1"/>
                </a:solidFill>
                <a:latin typeface="微軟正黑體" panose="020B0604030504040204" pitchFamily="34" charset="-120"/>
                <a:ea typeface="微軟正黑體" panose="020B0604030504040204" pitchFamily="34" charset="-120"/>
              </a:rPr>
              <a:t>‧</a:t>
            </a:r>
            <a:r>
              <a:rPr lang="ja-JP" altLang="en-US" sz="1000" b="1">
                <a:solidFill>
                  <a:sysClr val="windowText" lastClr="000000"/>
                </a:solidFill>
                <a:latin typeface="微軟正黑體" panose="020B0604030504040204" pitchFamily="34" charset="-120"/>
                <a:ea typeface="微軟正黑體" panose="020B0604030504040204" pitchFamily="34" charset="-120"/>
              </a:rPr>
              <a:t>外観検査入力</a:t>
            </a:r>
            <a:endParaRPr lang="en-US" altLang="ja-JP" sz="900" b="1">
              <a:solidFill>
                <a:sysClr val="windowText" lastClr="000000"/>
              </a:solidFill>
              <a:latin typeface="微軟正黑體" panose="020B0604030504040204" pitchFamily="34" charset="-120"/>
              <a:ea typeface="微軟正黑體" panose="020B0604030504040204" pitchFamily="34" charset="-120"/>
            </a:endParaRPr>
          </a:p>
        </p:txBody>
      </p:sp>
      <p:sp>
        <p:nvSpPr>
          <p:cNvPr id="27" name="圓角矩形 116">
            <a:extLst>
              <a:ext uri="{FF2B5EF4-FFF2-40B4-BE49-F238E27FC236}">
                <a16:creationId xmlns:a16="http://schemas.microsoft.com/office/drawing/2014/main" id="{DBBBB7A6-641D-21A7-395E-FEC42A86E657}"/>
              </a:ext>
            </a:extLst>
          </p:cNvPr>
          <p:cNvSpPr/>
          <p:nvPr/>
        </p:nvSpPr>
        <p:spPr>
          <a:xfrm>
            <a:off x="3726738" y="3156511"/>
            <a:ext cx="1080000" cy="234000"/>
          </a:xfrm>
          <a:prstGeom prst="roundRect">
            <a:avLst/>
          </a:prstGeom>
          <a:no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a:solidFill>
                  <a:schemeClr val="tx1"/>
                </a:solidFill>
                <a:latin typeface="微軟正黑體" panose="020B0604030504040204" pitchFamily="34" charset="-120"/>
                <a:ea typeface="微軟正黑體" panose="020B0604030504040204" pitchFamily="34" charset="-120"/>
              </a:rPr>
              <a:t>‧</a:t>
            </a:r>
            <a:r>
              <a:rPr lang="en-US" altLang="zh-TW" sz="1000" b="1">
                <a:solidFill>
                  <a:sysClr val="windowText" lastClr="000000"/>
                </a:solidFill>
                <a:latin typeface="微軟正黑體" panose="020B0604030504040204" pitchFamily="34" charset="-120"/>
                <a:ea typeface="微軟正黑體" panose="020B0604030504040204" pitchFamily="34" charset="-120"/>
              </a:rPr>
              <a:t>PAM/NG</a:t>
            </a:r>
            <a:r>
              <a:rPr lang="ja-JP" altLang="en-US" sz="1000" b="1">
                <a:solidFill>
                  <a:sysClr val="windowText" lastClr="000000"/>
                </a:solidFill>
                <a:latin typeface="微軟正黑體" panose="020B0604030504040204" pitchFamily="34" charset="-120"/>
                <a:ea typeface="微軟正黑體" panose="020B0604030504040204" pitchFamily="34" charset="-120"/>
              </a:rPr>
              <a:t>欠点</a:t>
            </a:r>
            <a:endParaRPr lang="en-US" altLang="ja-JP" sz="1000" b="1">
              <a:solidFill>
                <a:sysClr val="windowText" lastClr="000000"/>
              </a:solidFill>
              <a:latin typeface="微軟正黑體" panose="020B0604030504040204" pitchFamily="34" charset="-120"/>
              <a:ea typeface="微軟正黑體" panose="020B0604030504040204" pitchFamily="34" charset="-120"/>
            </a:endParaRPr>
          </a:p>
        </p:txBody>
      </p:sp>
      <p:sp>
        <p:nvSpPr>
          <p:cNvPr id="28" name="圓角矩形 117">
            <a:extLst>
              <a:ext uri="{FF2B5EF4-FFF2-40B4-BE49-F238E27FC236}">
                <a16:creationId xmlns:a16="http://schemas.microsoft.com/office/drawing/2014/main" id="{F2789843-898C-D5E1-2AD7-2EE707704F30}"/>
              </a:ext>
            </a:extLst>
          </p:cNvPr>
          <p:cNvSpPr/>
          <p:nvPr/>
        </p:nvSpPr>
        <p:spPr>
          <a:xfrm>
            <a:off x="3726738" y="3441226"/>
            <a:ext cx="1080000" cy="234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a:solidFill>
                  <a:schemeClr val="tx1"/>
                </a:solidFill>
                <a:latin typeface="微軟正黑體" panose="020B0604030504040204" pitchFamily="34" charset="-120"/>
                <a:ea typeface="微軟正黑體" panose="020B0604030504040204" pitchFamily="34" charset="-120"/>
              </a:rPr>
              <a:t>‧</a:t>
            </a:r>
            <a:r>
              <a:rPr lang="zh-TW" altLang="en-US" sz="1000" b="1">
                <a:solidFill>
                  <a:sysClr val="windowText" lastClr="000000"/>
                </a:solidFill>
                <a:latin typeface="微軟正黑體" panose="020B0604030504040204" pitchFamily="34" charset="-120"/>
                <a:ea typeface="微軟正黑體" panose="020B0604030504040204" pitchFamily="34" charset="-120"/>
              </a:rPr>
              <a:t>平坦度</a:t>
            </a:r>
            <a:r>
              <a:rPr lang="en-US" altLang="zh-TW" sz="1000" b="1">
                <a:solidFill>
                  <a:sysClr val="windowText" lastClr="000000"/>
                </a:solidFill>
                <a:latin typeface="微軟正黑體" panose="020B0604030504040204" pitchFamily="34" charset="-120"/>
                <a:ea typeface="微軟正黑體" panose="020B0604030504040204" pitchFamily="34" charset="-120"/>
              </a:rPr>
              <a:t>/</a:t>
            </a:r>
            <a:r>
              <a:rPr lang="zh-TW" altLang="en-US" sz="1000" b="1">
                <a:solidFill>
                  <a:sysClr val="windowText" lastClr="000000"/>
                </a:solidFill>
                <a:latin typeface="微軟正黑體" panose="020B0604030504040204" pitchFamily="34" charset="-120"/>
                <a:ea typeface="微軟正黑體" panose="020B0604030504040204" pitchFamily="34" charset="-120"/>
              </a:rPr>
              <a:t>板厚</a:t>
            </a:r>
          </a:p>
        </p:txBody>
      </p:sp>
      <p:sp>
        <p:nvSpPr>
          <p:cNvPr id="29" name="圓角矩形 115">
            <a:extLst>
              <a:ext uri="{FF2B5EF4-FFF2-40B4-BE49-F238E27FC236}">
                <a16:creationId xmlns:a16="http://schemas.microsoft.com/office/drawing/2014/main" id="{0EE4A1FE-8A1C-A9F9-E93C-79D01C7CA3F7}"/>
              </a:ext>
            </a:extLst>
          </p:cNvPr>
          <p:cNvSpPr/>
          <p:nvPr/>
        </p:nvSpPr>
        <p:spPr>
          <a:xfrm>
            <a:off x="3739873" y="3714599"/>
            <a:ext cx="1281147" cy="234000"/>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000">
                <a:solidFill>
                  <a:schemeClr val="tx1"/>
                </a:solidFill>
                <a:latin typeface="微軟正黑體" panose="020B0604030504040204" pitchFamily="34" charset="-120"/>
                <a:ea typeface="微軟正黑體" panose="020B0604030504040204" pitchFamily="34" charset="-120"/>
              </a:rPr>
              <a:t>‧</a:t>
            </a:r>
            <a:r>
              <a:rPr lang="ja-JP" altLang="en-US" sz="1000" b="0" i="0" u="none" strike="noStrike">
                <a:solidFill>
                  <a:srgbClr val="000000"/>
                </a:solidFill>
                <a:effectLst/>
                <a:latin typeface="Meiryo UI" panose="020B0604030504040204" pitchFamily="34" charset="-128"/>
                <a:ea typeface="Meiryo UI" panose="020B0604030504040204" pitchFamily="34" charset="-128"/>
              </a:rPr>
              <a:t>ダッシュボード</a:t>
            </a:r>
            <a:r>
              <a:rPr lang="zh-TW" altLang="en-US" sz="1000" b="1">
                <a:solidFill>
                  <a:schemeClr val="tx1"/>
                </a:solidFill>
                <a:latin typeface="微軟正黑體" panose="020B0604030504040204" pitchFamily="34" charset="-120"/>
                <a:ea typeface="微軟正黑體" panose="020B0604030504040204" pitchFamily="34" charset="-120"/>
              </a:rPr>
              <a:t>可視化</a:t>
            </a:r>
            <a:endParaRPr lang="en-US" altLang="ja-JP" sz="1000" b="1">
              <a:solidFill>
                <a:schemeClr val="tx1"/>
              </a:solidFill>
              <a:latin typeface="微軟正黑體" panose="020B0604030504040204" pitchFamily="34" charset="-120"/>
              <a:ea typeface="微軟正黑體" panose="020B0604030504040204" pitchFamily="34" charset="-120"/>
            </a:endParaRPr>
          </a:p>
        </p:txBody>
      </p:sp>
      <p:sp>
        <p:nvSpPr>
          <p:cNvPr id="30" name="圓角矩形 115">
            <a:extLst>
              <a:ext uri="{FF2B5EF4-FFF2-40B4-BE49-F238E27FC236}">
                <a16:creationId xmlns:a16="http://schemas.microsoft.com/office/drawing/2014/main" id="{117FF69C-9BA0-E0B1-A2DB-6E61A385E87E}"/>
              </a:ext>
            </a:extLst>
          </p:cNvPr>
          <p:cNvSpPr/>
          <p:nvPr/>
        </p:nvSpPr>
        <p:spPr>
          <a:xfrm>
            <a:off x="3736591" y="2868479"/>
            <a:ext cx="1080000" cy="23400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900">
                <a:solidFill>
                  <a:schemeClr val="tx1"/>
                </a:solidFill>
                <a:latin typeface="微軟正黑體" panose="020B0604030504040204" pitchFamily="34" charset="-120"/>
                <a:ea typeface="微軟正黑體" panose="020B0604030504040204" pitchFamily="34" charset="-120"/>
              </a:rPr>
              <a:t>‧</a:t>
            </a:r>
            <a:r>
              <a:rPr lang="zh-TW" altLang="en-US" sz="1000" b="1">
                <a:solidFill>
                  <a:sysClr val="windowText" lastClr="000000"/>
                </a:solidFill>
                <a:latin typeface="微軟正黑體" panose="020B0604030504040204" pitchFamily="34" charset="-120"/>
                <a:ea typeface="微軟正黑體" panose="020B0604030504040204" pitchFamily="34" charset="-120"/>
              </a:rPr>
              <a:t>產能</a:t>
            </a:r>
            <a:r>
              <a:rPr lang="en-US" altLang="zh-TW" sz="1000" b="1">
                <a:solidFill>
                  <a:sysClr val="windowText" lastClr="000000"/>
                </a:solidFill>
                <a:latin typeface="微軟正黑體" panose="020B0604030504040204" pitchFamily="34" charset="-120"/>
                <a:ea typeface="微軟正黑體" panose="020B0604030504040204" pitchFamily="34" charset="-120"/>
              </a:rPr>
              <a:t>/</a:t>
            </a:r>
            <a:r>
              <a:rPr lang="zh-TW" altLang="en-US" sz="1000" b="1">
                <a:solidFill>
                  <a:sysClr val="windowText" lastClr="000000"/>
                </a:solidFill>
                <a:latin typeface="微軟正黑體" panose="020B0604030504040204" pitchFamily="34" charset="-120"/>
                <a:ea typeface="微軟正黑體" panose="020B0604030504040204" pitchFamily="34" charset="-120"/>
              </a:rPr>
              <a:t>品質推移</a:t>
            </a:r>
            <a:endParaRPr lang="en-US" altLang="ja-JP" sz="900" b="1">
              <a:solidFill>
                <a:sysClr val="windowText" lastClr="000000"/>
              </a:solidFill>
              <a:latin typeface="微軟正黑體" panose="020B0604030504040204" pitchFamily="34" charset="-120"/>
              <a:ea typeface="微軟正黑體" panose="020B0604030504040204" pitchFamily="34" charset="-120"/>
            </a:endParaRPr>
          </a:p>
        </p:txBody>
      </p:sp>
      <p:pic>
        <p:nvPicPr>
          <p:cNvPr id="31" name="圖片 30">
            <a:extLst>
              <a:ext uri="{FF2B5EF4-FFF2-40B4-BE49-F238E27FC236}">
                <a16:creationId xmlns:a16="http://schemas.microsoft.com/office/drawing/2014/main" id="{27D2B7ED-9048-0BD5-17DB-44D191615BC5}"/>
              </a:ext>
            </a:extLst>
          </p:cNvPr>
          <p:cNvPicPr>
            <a:picLocks noChangeAspect="1"/>
          </p:cNvPicPr>
          <p:nvPr/>
        </p:nvPicPr>
        <p:blipFill>
          <a:blip r:embed="rId9"/>
          <a:stretch>
            <a:fillRect/>
          </a:stretch>
        </p:blipFill>
        <p:spPr>
          <a:xfrm>
            <a:off x="7116385" y="593184"/>
            <a:ext cx="3905181" cy="1686500"/>
          </a:xfrm>
          <a:prstGeom prst="rect">
            <a:avLst/>
          </a:prstGeom>
        </p:spPr>
      </p:pic>
      <p:sp>
        <p:nvSpPr>
          <p:cNvPr id="32" name="Rectangle 2">
            <a:extLst>
              <a:ext uri="{FF2B5EF4-FFF2-40B4-BE49-F238E27FC236}">
                <a16:creationId xmlns:a16="http://schemas.microsoft.com/office/drawing/2014/main" id="{69DD09C3-AD6D-E279-5B1F-F70F70483BE9}"/>
              </a:ext>
            </a:extLst>
          </p:cNvPr>
          <p:cNvSpPr txBox="1">
            <a:spLocks noChangeArrowheads="1"/>
          </p:cNvSpPr>
          <p:nvPr/>
        </p:nvSpPr>
        <p:spPr>
          <a:xfrm>
            <a:off x="220542" y="61065"/>
            <a:ext cx="8437327"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spcAft>
                <a:spcPts val="0"/>
              </a:spcAft>
              <a:defRPr/>
            </a:pPr>
            <a:r>
              <a:rPr kumimoji="0" lang="en-US" altLang="zh-TW" sz="3200" b="1">
                <a:solidFill>
                  <a:schemeClr val="bg1"/>
                </a:solidFill>
                <a:latin typeface="Meiryo UI" panose="020B0604030504040204" pitchFamily="34" charset="-128"/>
                <a:ea typeface="Meiryo UI" panose="020B0604030504040204" pitchFamily="34" charset="-128"/>
              </a:rPr>
              <a:t>DX</a:t>
            </a:r>
            <a:r>
              <a:rPr kumimoji="0" lang="zh-TW" altLang="en-US" sz="3200" b="1">
                <a:solidFill>
                  <a:schemeClr val="bg1"/>
                </a:solidFill>
                <a:latin typeface="Meiryo UI" panose="020B0604030504040204" pitchFamily="34" charset="-128"/>
                <a:ea typeface="Meiryo UI" panose="020B0604030504040204" pitchFamily="34" charset="-128"/>
              </a:rPr>
              <a:t>事例</a:t>
            </a:r>
            <a:r>
              <a:rPr kumimoji="0" lang="en-US" altLang="zh-TW" sz="3200" b="1">
                <a:solidFill>
                  <a:schemeClr val="bg1"/>
                </a:solidFill>
                <a:latin typeface="Meiryo UI" panose="020B0604030504040204" pitchFamily="34" charset="-128"/>
                <a:ea typeface="Meiryo UI" panose="020B0604030504040204" pitchFamily="34" charset="-128"/>
              </a:rPr>
              <a:t>-</a:t>
            </a:r>
            <a:r>
              <a:rPr kumimoji="0" lang="ja-JP" altLang="en-US" sz="3200" b="1">
                <a:solidFill>
                  <a:schemeClr val="bg1"/>
                </a:solidFill>
                <a:latin typeface="Meiryo UI" panose="020B0604030504040204" pitchFamily="34" charset="-128"/>
                <a:ea typeface="Meiryo UI" panose="020B0604030504040204" pitchFamily="34" charset="-128"/>
              </a:rPr>
              <a:t>生産</a:t>
            </a:r>
            <a:r>
              <a:rPr kumimoji="0" lang="zh-TW" altLang="en-US" sz="3200" b="1">
                <a:solidFill>
                  <a:schemeClr val="bg1"/>
                </a:solidFill>
                <a:latin typeface="Meiryo UI" panose="020B0604030504040204" pitchFamily="34" charset="-128"/>
                <a:ea typeface="Meiryo UI" panose="020B0604030504040204" pitchFamily="34" charset="-128"/>
              </a:rPr>
              <a:t>情報定例作業自動化</a:t>
            </a:r>
            <a:r>
              <a:rPr kumimoji="0" lang="en-US" altLang="zh-TW" sz="3200" b="1">
                <a:solidFill>
                  <a:schemeClr val="bg1"/>
                </a:solidFill>
                <a:latin typeface="Meiryo UI" panose="020B0604030504040204" pitchFamily="34" charset="-128"/>
                <a:ea typeface="Meiryo UI" panose="020B0604030504040204" pitchFamily="34" charset="-128"/>
              </a:rPr>
              <a:t>(Tableau)</a:t>
            </a:r>
          </a:p>
        </p:txBody>
      </p:sp>
      <p:sp>
        <p:nvSpPr>
          <p:cNvPr id="33" name="Rectangle 73">
            <a:extLst>
              <a:ext uri="{FF2B5EF4-FFF2-40B4-BE49-F238E27FC236}">
                <a16:creationId xmlns:a16="http://schemas.microsoft.com/office/drawing/2014/main" id="{1EB26555-2F17-7B7D-F37D-B4C52023DA27}"/>
              </a:ext>
            </a:extLst>
          </p:cNvPr>
          <p:cNvSpPr>
            <a:spLocks noChangeArrowheads="1"/>
          </p:cNvSpPr>
          <p:nvPr/>
        </p:nvSpPr>
        <p:spPr bwMode="auto">
          <a:xfrm>
            <a:off x="529423" y="6177567"/>
            <a:ext cx="10910968"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ja-JP" altLang="en-US" sz="2000" b="1">
                <a:solidFill>
                  <a:schemeClr val="bg1"/>
                </a:solidFill>
                <a:latin typeface="Meiryo UI" panose="020B0604030504040204" pitchFamily="34" charset="-128"/>
                <a:ea typeface="Meiryo UI" panose="020B0604030504040204" pitchFamily="34" charset="-128"/>
              </a:rPr>
              <a:t>生産情報定例業務自動化では定期出荷作業と品質調査作業の</a:t>
            </a:r>
            <a:r>
              <a:rPr lang="en-US" altLang="ja-JP" sz="2000" b="1">
                <a:solidFill>
                  <a:schemeClr val="bg1"/>
                </a:solidFill>
                <a:latin typeface="Meiryo UI" panose="020B0604030504040204" pitchFamily="34" charset="-128"/>
                <a:ea typeface="Meiryo UI" panose="020B0604030504040204" pitchFamily="34" charset="-128"/>
              </a:rPr>
              <a:t>2</a:t>
            </a:r>
            <a:r>
              <a:rPr lang="ja-JP" altLang="en-US" sz="2000" b="1">
                <a:solidFill>
                  <a:schemeClr val="bg1"/>
                </a:solidFill>
                <a:latin typeface="Meiryo UI" panose="020B0604030504040204" pitchFamily="34" charset="-128"/>
                <a:ea typeface="Meiryo UI" panose="020B0604030504040204" pitchFamily="34" charset="-128"/>
              </a:rPr>
              <a:t>つに分けて実施。</a:t>
            </a:r>
            <a:endParaRPr lang="en-US" altLang="zh-TW" sz="2000" b="1">
              <a:solidFill>
                <a:prstClr val="white"/>
              </a:solidFill>
              <a:latin typeface="Meiryo UI" panose="020B0604030504040204" pitchFamily="34" charset="-128"/>
              <a:ea typeface="Meiryo UI" panose="020B0604030504040204" pitchFamily="34" charset="-128"/>
            </a:endParaRPr>
          </a:p>
        </p:txBody>
      </p:sp>
      <p:cxnSp>
        <p:nvCxnSpPr>
          <p:cNvPr id="34" name="直線接點 33">
            <a:extLst>
              <a:ext uri="{FF2B5EF4-FFF2-40B4-BE49-F238E27FC236}">
                <a16:creationId xmlns:a16="http://schemas.microsoft.com/office/drawing/2014/main" id="{97A20EF5-C48C-0324-CBB5-E67B700DA428}"/>
              </a:ext>
            </a:extLst>
          </p:cNvPr>
          <p:cNvCxnSpPr>
            <a:cxnSpLocks/>
          </p:cNvCxnSpPr>
          <p:nvPr/>
        </p:nvCxnSpPr>
        <p:spPr>
          <a:xfrm flipH="1">
            <a:off x="766520" y="4016736"/>
            <a:ext cx="4158654" cy="4441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CB4BD8FC-DA6B-B3E4-C9DB-C8FAAD6F2EF0}"/>
              </a:ext>
            </a:extLst>
          </p:cNvPr>
          <p:cNvSpPr txBox="1"/>
          <p:nvPr/>
        </p:nvSpPr>
        <p:spPr>
          <a:xfrm>
            <a:off x="659617" y="3865914"/>
            <a:ext cx="2589569"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ja-JP" altLang="en-US" sz="1600" b="1">
                <a:latin typeface="Microsoft YaHei" panose="020B0503020204020204" pitchFamily="34" charset="-122"/>
                <a:ea typeface="Microsoft YaHei" panose="020B0503020204020204" pitchFamily="34" charset="-122"/>
              </a:rPr>
              <a:t>調査</a:t>
            </a:r>
            <a:r>
              <a:rPr lang="zh-TW" altLang="en-US" sz="1600" b="1">
                <a:latin typeface="Microsoft YaHei" panose="020B0503020204020204" pitchFamily="34" charset="-122"/>
                <a:ea typeface="Microsoft YaHei" panose="020B0503020204020204" pitchFamily="34" charset="-122"/>
              </a:rPr>
              <a:t>情報</a:t>
            </a:r>
            <a:r>
              <a:rPr lang="en-US" altLang="zh-TW" sz="1600" b="1">
                <a:latin typeface="Microsoft YaHei" panose="020B0503020204020204" pitchFamily="34" charset="-122"/>
                <a:ea typeface="Microsoft YaHei" panose="020B0503020204020204" pitchFamily="34" charset="-122"/>
              </a:rPr>
              <a:t>-</a:t>
            </a:r>
            <a:r>
              <a:rPr lang="zh-TW" altLang="en-US" sz="1600" b="1">
                <a:latin typeface="Microsoft YaHei" panose="020B0503020204020204" pitchFamily="34" charset="-122"/>
                <a:ea typeface="Microsoft YaHei" panose="020B0503020204020204" pitchFamily="34" charset="-122"/>
              </a:rPr>
              <a:t>可篩選模組</a:t>
            </a:r>
            <a:endParaRPr lang="ja-JP" altLang="en-US" sz="1600" b="1">
              <a:latin typeface="Microsoft YaHei" panose="020B0503020204020204" pitchFamily="34" charset="-122"/>
              <a:ea typeface="Microsoft YaHei" panose="020B0503020204020204" pitchFamily="34" charset="-122"/>
            </a:endParaRPr>
          </a:p>
        </p:txBody>
      </p:sp>
      <p:sp>
        <p:nvSpPr>
          <p:cNvPr id="36" name="椭圆 14">
            <a:extLst>
              <a:ext uri="{FF2B5EF4-FFF2-40B4-BE49-F238E27FC236}">
                <a16:creationId xmlns:a16="http://schemas.microsoft.com/office/drawing/2014/main" id="{D6CE05AE-0F0F-40B0-B1C5-54BE09A8F7E0}"/>
              </a:ext>
            </a:extLst>
          </p:cNvPr>
          <p:cNvSpPr/>
          <p:nvPr/>
        </p:nvSpPr>
        <p:spPr>
          <a:xfrm>
            <a:off x="2483420" y="4908998"/>
            <a:ext cx="864000" cy="864000"/>
          </a:xfrm>
          <a:prstGeom prst="ellipse">
            <a:avLst/>
          </a:prstGeom>
          <a:solidFill>
            <a:srgbClr val="39A3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2400" b="1">
                <a:solidFill>
                  <a:schemeClr val="bg1"/>
                </a:solidFill>
                <a:latin typeface="Microsoft YaHei" panose="020B0503020204020204" pitchFamily="34" charset="-122"/>
                <a:ea typeface="Microsoft YaHei" panose="020B0503020204020204" pitchFamily="34" charset="-122"/>
                <a:cs typeface="Meiryo UI" panose="020B0604030504040204" pitchFamily="34" charset="-128"/>
              </a:rPr>
              <a:t>篩選</a:t>
            </a:r>
            <a:endParaRPr lang="en-US" altLang="zh-CN" sz="2400" b="1">
              <a:solidFill>
                <a:schemeClr val="bg1"/>
              </a:solidFill>
              <a:latin typeface="Microsoft YaHei" panose="020B0503020204020204" pitchFamily="34" charset="-122"/>
              <a:ea typeface="Microsoft YaHei" panose="020B0503020204020204" pitchFamily="34" charset="-122"/>
              <a:cs typeface="Meiryo UI" panose="020B0604030504040204" pitchFamily="34" charset="-128"/>
            </a:endParaRPr>
          </a:p>
        </p:txBody>
      </p:sp>
      <p:sp>
        <p:nvSpPr>
          <p:cNvPr id="37" name="椭圆 15">
            <a:extLst>
              <a:ext uri="{FF2B5EF4-FFF2-40B4-BE49-F238E27FC236}">
                <a16:creationId xmlns:a16="http://schemas.microsoft.com/office/drawing/2014/main" id="{23A02FA4-476E-0EE5-08F3-C5DAC1510B91}"/>
              </a:ext>
            </a:extLst>
          </p:cNvPr>
          <p:cNvSpPr/>
          <p:nvPr/>
        </p:nvSpPr>
        <p:spPr>
          <a:xfrm>
            <a:off x="2400962" y="4836325"/>
            <a:ext cx="1008000" cy="1008000"/>
          </a:xfrm>
          <a:prstGeom prst="ellips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eiryo UI" panose="020B0604030504040204" pitchFamily="34" charset="-128"/>
              <a:ea typeface="Meiryo UI" panose="020B0604030504040204" pitchFamily="34" charset="-128"/>
              <a:cs typeface="Meiryo UI" panose="020B0604030504040204" pitchFamily="34" charset="-128"/>
            </a:endParaRPr>
          </a:p>
        </p:txBody>
      </p:sp>
      <p:sp>
        <p:nvSpPr>
          <p:cNvPr id="38" name="圓角矩形 114">
            <a:extLst>
              <a:ext uri="{FF2B5EF4-FFF2-40B4-BE49-F238E27FC236}">
                <a16:creationId xmlns:a16="http://schemas.microsoft.com/office/drawing/2014/main" id="{17DD3541-D858-3424-92A4-BBE4FD4A174D}"/>
              </a:ext>
            </a:extLst>
          </p:cNvPr>
          <p:cNvSpPr/>
          <p:nvPr/>
        </p:nvSpPr>
        <p:spPr>
          <a:xfrm>
            <a:off x="3818810" y="4305211"/>
            <a:ext cx="743887" cy="234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Microsoft YaHei" panose="020B0503020204020204" pitchFamily="34" charset="-122"/>
                <a:ea typeface="Microsoft YaHei" panose="020B0503020204020204" pitchFamily="34" charset="-122"/>
              </a:rPr>
              <a:t>品種</a:t>
            </a:r>
            <a:endParaRPr lang="en-US" altLang="ja-JP" sz="900" b="1">
              <a:solidFill>
                <a:sysClr val="windowText" lastClr="000000"/>
              </a:solidFill>
              <a:latin typeface="Microsoft YaHei" panose="020B0503020204020204" pitchFamily="34" charset="-122"/>
              <a:ea typeface="Microsoft YaHei" panose="020B0503020204020204" pitchFamily="34" charset="-122"/>
            </a:endParaRPr>
          </a:p>
        </p:txBody>
      </p:sp>
      <p:sp>
        <p:nvSpPr>
          <p:cNvPr id="39" name="標題 1">
            <a:extLst>
              <a:ext uri="{FF2B5EF4-FFF2-40B4-BE49-F238E27FC236}">
                <a16:creationId xmlns:a16="http://schemas.microsoft.com/office/drawing/2014/main" id="{49B4B2FF-BDDC-27D3-6BDB-B493EEF54297}"/>
              </a:ext>
            </a:extLst>
          </p:cNvPr>
          <p:cNvSpPr txBox="1">
            <a:spLocks/>
          </p:cNvSpPr>
          <p:nvPr/>
        </p:nvSpPr>
        <p:spPr>
          <a:xfrm>
            <a:off x="3740380" y="4534039"/>
            <a:ext cx="1165704" cy="507831"/>
          </a:xfrm>
          <a:prstGeom prst="rect">
            <a:avLst/>
          </a:prstGeom>
        </p:spPr>
        <p:txBody>
          <a:bodyPr vert="horz" wrap="non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包含板厚</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品種多樣化</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密度計算不同</a:t>
            </a:r>
          </a:p>
        </p:txBody>
      </p:sp>
      <p:sp>
        <p:nvSpPr>
          <p:cNvPr id="40" name="圓角矩形 114">
            <a:extLst>
              <a:ext uri="{FF2B5EF4-FFF2-40B4-BE49-F238E27FC236}">
                <a16:creationId xmlns:a16="http://schemas.microsoft.com/office/drawing/2014/main" id="{8DB567C2-65EC-EF15-D908-CBF3FF02010B}"/>
              </a:ext>
            </a:extLst>
          </p:cNvPr>
          <p:cNvSpPr/>
          <p:nvPr/>
        </p:nvSpPr>
        <p:spPr>
          <a:xfrm>
            <a:off x="1097663" y="4331088"/>
            <a:ext cx="743887" cy="234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Microsoft YaHei" panose="020B0503020204020204" pitchFamily="34" charset="-122"/>
                <a:ea typeface="Microsoft YaHei" panose="020B0503020204020204" pitchFamily="34" charset="-122"/>
              </a:rPr>
              <a:t>寸法</a:t>
            </a:r>
            <a:endParaRPr lang="en-US" altLang="ja-JP" sz="900" b="1">
              <a:solidFill>
                <a:sysClr val="windowText" lastClr="000000"/>
              </a:solidFill>
              <a:latin typeface="Microsoft YaHei" panose="020B0503020204020204" pitchFamily="34" charset="-122"/>
              <a:ea typeface="Microsoft YaHei" panose="020B0503020204020204" pitchFamily="34" charset="-122"/>
            </a:endParaRPr>
          </a:p>
        </p:txBody>
      </p:sp>
      <p:sp>
        <p:nvSpPr>
          <p:cNvPr id="41" name="標題 1">
            <a:extLst>
              <a:ext uri="{FF2B5EF4-FFF2-40B4-BE49-F238E27FC236}">
                <a16:creationId xmlns:a16="http://schemas.microsoft.com/office/drawing/2014/main" id="{A8FAF08D-127C-9F63-9837-7FD6B85B5822}"/>
              </a:ext>
            </a:extLst>
          </p:cNvPr>
          <p:cNvSpPr txBox="1">
            <a:spLocks/>
          </p:cNvSpPr>
          <p:nvPr/>
        </p:nvSpPr>
        <p:spPr>
          <a:xfrm>
            <a:off x="1019233" y="4559916"/>
            <a:ext cx="1165704" cy="507831"/>
          </a:xfrm>
          <a:prstGeom prst="rect">
            <a:avLst/>
          </a:prstGeom>
        </p:spPr>
        <p:txBody>
          <a:bodyPr vert="horz" wrap="non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異吋法</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多種世代別</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密度計算不同</a:t>
            </a:r>
          </a:p>
        </p:txBody>
      </p:sp>
      <p:sp>
        <p:nvSpPr>
          <p:cNvPr id="42" name="圓角矩形 114">
            <a:extLst>
              <a:ext uri="{FF2B5EF4-FFF2-40B4-BE49-F238E27FC236}">
                <a16:creationId xmlns:a16="http://schemas.microsoft.com/office/drawing/2014/main" id="{B789240A-633D-0635-CCD6-09BF7A954F86}"/>
              </a:ext>
            </a:extLst>
          </p:cNvPr>
          <p:cNvSpPr/>
          <p:nvPr/>
        </p:nvSpPr>
        <p:spPr>
          <a:xfrm>
            <a:off x="3851657" y="5597993"/>
            <a:ext cx="743887" cy="234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Microsoft YaHei" panose="020B0503020204020204" pitchFamily="34" charset="-122"/>
                <a:ea typeface="Microsoft YaHei" panose="020B0503020204020204" pitchFamily="34" charset="-122"/>
              </a:rPr>
              <a:t>部位</a:t>
            </a:r>
            <a:endParaRPr lang="en-US" altLang="ja-JP" sz="900" b="1">
              <a:solidFill>
                <a:sysClr val="windowText" lastClr="000000"/>
              </a:solidFill>
              <a:latin typeface="Microsoft YaHei" panose="020B0503020204020204" pitchFamily="34" charset="-122"/>
              <a:ea typeface="Microsoft YaHei" panose="020B0503020204020204" pitchFamily="34" charset="-122"/>
            </a:endParaRPr>
          </a:p>
        </p:txBody>
      </p:sp>
      <p:sp>
        <p:nvSpPr>
          <p:cNvPr id="43" name="標題 1">
            <a:extLst>
              <a:ext uri="{FF2B5EF4-FFF2-40B4-BE49-F238E27FC236}">
                <a16:creationId xmlns:a16="http://schemas.microsoft.com/office/drawing/2014/main" id="{D730BDF8-C62C-7756-1486-A7583A59C3A0}"/>
              </a:ext>
            </a:extLst>
          </p:cNvPr>
          <p:cNvSpPr txBox="1">
            <a:spLocks/>
          </p:cNvSpPr>
          <p:nvPr/>
        </p:nvSpPr>
        <p:spPr>
          <a:xfrm>
            <a:off x="3773227" y="5729813"/>
            <a:ext cx="1165704" cy="369332"/>
          </a:xfrm>
          <a:prstGeom prst="rect">
            <a:avLst/>
          </a:prstGeom>
        </p:spPr>
        <p:txBody>
          <a:bodyPr vert="horz" wrap="non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多種部位分類</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分部位判定</a:t>
            </a:r>
            <a:endParaRPr lang="en-US" altLang="zh-TW" sz="900" b="1">
              <a:latin typeface="Microsoft YaHei" panose="020B0503020204020204" pitchFamily="34" charset="-122"/>
              <a:ea typeface="Microsoft YaHei" panose="020B0503020204020204" pitchFamily="34" charset="-122"/>
            </a:endParaRPr>
          </a:p>
        </p:txBody>
      </p:sp>
      <p:sp>
        <p:nvSpPr>
          <p:cNvPr id="44" name="圓角矩形 114">
            <a:extLst>
              <a:ext uri="{FF2B5EF4-FFF2-40B4-BE49-F238E27FC236}">
                <a16:creationId xmlns:a16="http://schemas.microsoft.com/office/drawing/2014/main" id="{D8F3DDA6-EC55-A12B-8AD7-FF6C1FE43DC6}"/>
              </a:ext>
            </a:extLst>
          </p:cNvPr>
          <p:cNvSpPr/>
          <p:nvPr/>
        </p:nvSpPr>
        <p:spPr>
          <a:xfrm>
            <a:off x="952066" y="5423275"/>
            <a:ext cx="743887" cy="234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Microsoft YaHei" panose="020B0503020204020204" pitchFamily="34" charset="-122"/>
                <a:ea typeface="Microsoft YaHei" panose="020B0503020204020204" pitchFamily="34" charset="-122"/>
              </a:rPr>
              <a:t>品質</a:t>
            </a:r>
            <a:endParaRPr lang="en-US" altLang="ja-JP" sz="900" b="1">
              <a:solidFill>
                <a:sysClr val="windowText" lastClr="000000"/>
              </a:solidFill>
              <a:latin typeface="Microsoft YaHei" panose="020B0503020204020204" pitchFamily="34" charset="-122"/>
              <a:ea typeface="Microsoft YaHei" panose="020B0503020204020204" pitchFamily="34" charset="-122"/>
            </a:endParaRPr>
          </a:p>
        </p:txBody>
      </p:sp>
      <p:sp>
        <p:nvSpPr>
          <p:cNvPr id="45" name="標題 1">
            <a:extLst>
              <a:ext uri="{FF2B5EF4-FFF2-40B4-BE49-F238E27FC236}">
                <a16:creationId xmlns:a16="http://schemas.microsoft.com/office/drawing/2014/main" id="{576E2D5B-159E-7A50-3389-821F7564FAAF}"/>
              </a:ext>
            </a:extLst>
          </p:cNvPr>
          <p:cNvSpPr txBox="1">
            <a:spLocks/>
          </p:cNvSpPr>
          <p:nvPr/>
        </p:nvSpPr>
        <p:spPr>
          <a:xfrm>
            <a:off x="873636" y="5721351"/>
            <a:ext cx="1436612" cy="369332"/>
          </a:xfrm>
          <a:prstGeom prst="rect">
            <a:avLst/>
          </a:prstGeom>
        </p:spPr>
        <p:txBody>
          <a:bodyPr vert="horz" wrap="non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不同客先</a:t>
            </a:r>
            <a:endParaRPr lang="en-US" altLang="zh-TW" sz="900" b="1">
              <a:latin typeface="Microsoft YaHei" panose="020B0503020204020204" pitchFamily="34" charset="-122"/>
              <a:ea typeface="Microsoft YaHei" panose="020B0503020204020204" pitchFamily="34" charset="-122"/>
            </a:endParaRPr>
          </a:p>
          <a:p>
            <a:pPr marL="285750" indent="-285750" algn="l">
              <a:buFont typeface="Wingdings" panose="05000000000000000000" pitchFamily="2" charset="2"/>
              <a:buChar char="u"/>
            </a:pPr>
            <a:r>
              <a:rPr lang="zh-TW" altLang="en-US" sz="900" b="1">
                <a:latin typeface="Microsoft YaHei" panose="020B0503020204020204" pitchFamily="34" charset="-122"/>
                <a:ea typeface="Microsoft YaHei" panose="020B0503020204020204" pitchFamily="34" charset="-122"/>
              </a:rPr>
              <a:t>異常</a:t>
            </a:r>
            <a:r>
              <a:rPr lang="en-US" altLang="zh-TW" sz="900" b="1">
                <a:latin typeface="Microsoft YaHei" panose="020B0503020204020204" pitchFamily="34" charset="-122"/>
                <a:ea typeface="Microsoft YaHei" panose="020B0503020204020204" pitchFamily="34" charset="-122"/>
              </a:rPr>
              <a:t>Gray</a:t>
            </a:r>
            <a:r>
              <a:rPr lang="zh-TW" altLang="en-US" sz="900" b="1">
                <a:latin typeface="Microsoft YaHei" panose="020B0503020204020204" pitchFamily="34" charset="-122"/>
                <a:ea typeface="Microsoft YaHei" panose="020B0503020204020204" pitchFamily="34" charset="-122"/>
              </a:rPr>
              <a:t>判定規則</a:t>
            </a:r>
          </a:p>
        </p:txBody>
      </p:sp>
      <p:grpSp>
        <p:nvGrpSpPr>
          <p:cNvPr id="46" name="群組 45">
            <a:extLst>
              <a:ext uri="{FF2B5EF4-FFF2-40B4-BE49-F238E27FC236}">
                <a16:creationId xmlns:a16="http://schemas.microsoft.com/office/drawing/2014/main" id="{A4EE9779-3846-976D-7F36-B425674603F9}"/>
              </a:ext>
            </a:extLst>
          </p:cNvPr>
          <p:cNvGrpSpPr/>
          <p:nvPr/>
        </p:nvGrpSpPr>
        <p:grpSpPr>
          <a:xfrm flipH="1">
            <a:off x="3161897" y="4425988"/>
            <a:ext cx="670671" cy="491066"/>
            <a:chOff x="3259451" y="1786526"/>
            <a:chExt cx="1252373" cy="583820"/>
          </a:xfrm>
        </p:grpSpPr>
        <p:cxnSp>
          <p:nvCxnSpPr>
            <p:cNvPr id="47" name="直線接點 46">
              <a:extLst>
                <a:ext uri="{FF2B5EF4-FFF2-40B4-BE49-F238E27FC236}">
                  <a16:creationId xmlns:a16="http://schemas.microsoft.com/office/drawing/2014/main" id="{BBA7F68A-B3CA-5789-BA4F-A4F50046A0C2}"/>
                </a:ext>
              </a:extLst>
            </p:cNvPr>
            <p:cNvCxnSpPr/>
            <p:nvPr/>
          </p:nvCxnSpPr>
          <p:spPr>
            <a:xfrm>
              <a:off x="3259451" y="1789914"/>
              <a:ext cx="892333" cy="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0DC86E72-16FF-2109-3C50-636D56280087}"/>
                </a:ext>
              </a:extLst>
            </p:cNvPr>
            <p:cNvCxnSpPr/>
            <p:nvPr/>
          </p:nvCxnSpPr>
          <p:spPr>
            <a:xfrm>
              <a:off x="4151784" y="1786526"/>
              <a:ext cx="360040" cy="58382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9" name="群組 48">
            <a:extLst>
              <a:ext uri="{FF2B5EF4-FFF2-40B4-BE49-F238E27FC236}">
                <a16:creationId xmlns:a16="http://schemas.microsoft.com/office/drawing/2014/main" id="{6101AFD7-D75A-02EA-ABA1-003D40F900C2}"/>
              </a:ext>
            </a:extLst>
          </p:cNvPr>
          <p:cNvGrpSpPr/>
          <p:nvPr/>
        </p:nvGrpSpPr>
        <p:grpSpPr>
          <a:xfrm flipH="1" flipV="1">
            <a:off x="3293902" y="5634440"/>
            <a:ext cx="493290" cy="400433"/>
            <a:chOff x="3259451" y="1786526"/>
            <a:chExt cx="1252373" cy="583820"/>
          </a:xfrm>
        </p:grpSpPr>
        <p:cxnSp>
          <p:nvCxnSpPr>
            <p:cNvPr id="50" name="直線接點 49">
              <a:extLst>
                <a:ext uri="{FF2B5EF4-FFF2-40B4-BE49-F238E27FC236}">
                  <a16:creationId xmlns:a16="http://schemas.microsoft.com/office/drawing/2014/main" id="{0551FEB4-E639-DC9F-0429-6EB5363D3F55}"/>
                </a:ext>
              </a:extLst>
            </p:cNvPr>
            <p:cNvCxnSpPr/>
            <p:nvPr/>
          </p:nvCxnSpPr>
          <p:spPr>
            <a:xfrm>
              <a:off x="3259451" y="1789914"/>
              <a:ext cx="892333" cy="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A3A9A147-9151-E7A6-BEFF-96EE183FB52E}"/>
                </a:ext>
              </a:extLst>
            </p:cNvPr>
            <p:cNvCxnSpPr/>
            <p:nvPr/>
          </p:nvCxnSpPr>
          <p:spPr>
            <a:xfrm>
              <a:off x="4151784" y="1786526"/>
              <a:ext cx="360040" cy="58382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C6202707-77EE-1FB9-8A5A-5DEC3CBED764}"/>
              </a:ext>
            </a:extLst>
          </p:cNvPr>
          <p:cNvGrpSpPr/>
          <p:nvPr/>
        </p:nvGrpSpPr>
        <p:grpSpPr>
          <a:xfrm>
            <a:off x="1836918" y="4441481"/>
            <a:ext cx="695577" cy="562324"/>
            <a:chOff x="3259451" y="1786526"/>
            <a:chExt cx="1252373" cy="583820"/>
          </a:xfrm>
        </p:grpSpPr>
        <p:cxnSp>
          <p:nvCxnSpPr>
            <p:cNvPr id="53" name="直線接點 52">
              <a:extLst>
                <a:ext uri="{FF2B5EF4-FFF2-40B4-BE49-F238E27FC236}">
                  <a16:creationId xmlns:a16="http://schemas.microsoft.com/office/drawing/2014/main" id="{1FBDAED7-5218-BC22-E497-FD4E8AE6EA64}"/>
                </a:ext>
              </a:extLst>
            </p:cNvPr>
            <p:cNvCxnSpPr/>
            <p:nvPr/>
          </p:nvCxnSpPr>
          <p:spPr>
            <a:xfrm>
              <a:off x="3259451" y="1789914"/>
              <a:ext cx="892333" cy="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9BA7726F-5F37-8153-FCDC-F0E656D7D02F}"/>
                </a:ext>
              </a:extLst>
            </p:cNvPr>
            <p:cNvCxnSpPr/>
            <p:nvPr/>
          </p:nvCxnSpPr>
          <p:spPr>
            <a:xfrm>
              <a:off x="4151784" y="1786526"/>
              <a:ext cx="360040" cy="58382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C527E78-025E-2D2D-6089-7B5CD7A59E72}"/>
              </a:ext>
            </a:extLst>
          </p:cNvPr>
          <p:cNvGrpSpPr/>
          <p:nvPr/>
        </p:nvGrpSpPr>
        <p:grpSpPr>
          <a:xfrm flipV="1">
            <a:off x="1972996" y="5621219"/>
            <a:ext cx="509038" cy="458911"/>
            <a:chOff x="3259451" y="1786526"/>
            <a:chExt cx="1252373" cy="583820"/>
          </a:xfrm>
        </p:grpSpPr>
        <p:cxnSp>
          <p:nvCxnSpPr>
            <p:cNvPr id="56" name="直線接點 55">
              <a:extLst>
                <a:ext uri="{FF2B5EF4-FFF2-40B4-BE49-F238E27FC236}">
                  <a16:creationId xmlns:a16="http://schemas.microsoft.com/office/drawing/2014/main" id="{C24DDE23-BA72-992B-BAB2-BE875C607ECC}"/>
                </a:ext>
              </a:extLst>
            </p:cNvPr>
            <p:cNvCxnSpPr/>
            <p:nvPr/>
          </p:nvCxnSpPr>
          <p:spPr>
            <a:xfrm>
              <a:off x="3259451" y="1789914"/>
              <a:ext cx="892333" cy="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5B175C6B-1D35-4542-E7D0-51C51CDD9525}"/>
                </a:ext>
              </a:extLst>
            </p:cNvPr>
            <p:cNvCxnSpPr/>
            <p:nvPr/>
          </p:nvCxnSpPr>
          <p:spPr>
            <a:xfrm>
              <a:off x="4151784" y="1786526"/>
              <a:ext cx="360040" cy="583820"/>
            </a:xfrm>
            <a:prstGeom prst="line">
              <a:avLst/>
            </a:prstGeom>
            <a:ln w="28575">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80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100"/>
                                  </p:iterate>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1000"/>
                                  </p:stCondLst>
                                  <p:iterate type="lt">
                                    <p:tmAbs val="100"/>
                                  </p:iterate>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1000"/>
                                  </p:stCondLst>
                                  <p:iterate type="lt">
                                    <p:tmAbs val="100"/>
                                  </p:iterate>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1000"/>
                                  </p:stCondLst>
                                  <p:iterate type="lt">
                                    <p:tmAbs val="100"/>
                                  </p:iterate>
                                  <p:childTnLst>
                                    <p:set>
                                      <p:cBhvr>
                                        <p:cTn id="12" dur="1" fill="hold">
                                          <p:stCondLst>
                                            <p:cond delay="0"/>
                                          </p:stCondLst>
                                        </p:cTn>
                                        <p:tgtEl>
                                          <p:spTgt spid="45"/>
                                        </p:tgtEl>
                                        <p:attrNameLst>
                                          <p:attrName>style.visibility</p:attrName>
                                        </p:attrNameLst>
                                      </p:cBhvr>
                                      <p:to>
                                        <p:strVal val="visible"/>
                                      </p:to>
                                    </p:set>
                                  </p:childTnLst>
                                </p:cTn>
                              </p:par>
                              <p:par>
                                <p:cTn id="13" presetID="18" presetClass="entr" presetSubtype="12"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strips(downLeft)">
                                      <p:cBhvr>
                                        <p:cTn id="15" dur="500"/>
                                        <p:tgtEl>
                                          <p:spTgt spid="46"/>
                                        </p:tgtEl>
                                      </p:cBhvr>
                                    </p:animEffect>
                                  </p:childTnLst>
                                </p:cTn>
                              </p:par>
                              <p:par>
                                <p:cTn id="16" presetID="18" presetClass="entr" presetSubtype="12"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strips(downLeft)">
                                      <p:cBhvr>
                                        <p:cTn id="18" dur="500"/>
                                        <p:tgtEl>
                                          <p:spTgt spid="49"/>
                                        </p:tgtEl>
                                      </p:cBhvr>
                                    </p:animEffect>
                                  </p:childTnLst>
                                </p:cTn>
                              </p:par>
                              <p:par>
                                <p:cTn id="19" presetID="18" presetClass="entr" presetSubtype="12"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strips(downLeft)">
                                      <p:cBhvr>
                                        <p:cTn id="21" dur="500"/>
                                        <p:tgtEl>
                                          <p:spTgt spid="52"/>
                                        </p:tgtEl>
                                      </p:cBhvr>
                                    </p:animEffect>
                                  </p:childTnLst>
                                </p:cTn>
                              </p:par>
                              <p:par>
                                <p:cTn id="22" presetID="18" presetClass="entr" presetSubtype="12"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strips(downLeft)">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3"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sp>
        <p:nvSpPr>
          <p:cNvPr id="2" name="Rectangle 73">
            <a:extLst>
              <a:ext uri="{FF2B5EF4-FFF2-40B4-BE49-F238E27FC236}">
                <a16:creationId xmlns:a16="http://schemas.microsoft.com/office/drawing/2014/main" id="{21C8FF9D-F71E-85BA-F55A-8DFFBEA99631}"/>
              </a:ext>
            </a:extLst>
          </p:cNvPr>
          <p:cNvSpPr>
            <a:spLocks noChangeArrowheads="1"/>
          </p:cNvSpPr>
          <p:nvPr/>
        </p:nvSpPr>
        <p:spPr bwMode="auto">
          <a:xfrm>
            <a:off x="373202" y="6088923"/>
            <a:ext cx="11081684"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buNone/>
            </a:pPr>
            <a:r>
              <a:rPr lang="zh-TW" altLang="en-US" sz="2000" b="1">
                <a:solidFill>
                  <a:schemeClr val="bg1"/>
                </a:solidFill>
                <a:latin typeface="Meiryo UI" panose="020B0604030504040204" pitchFamily="34" charset="-128"/>
                <a:ea typeface="Meiryo UI" panose="020B0604030504040204" pitchFamily="34" charset="-128"/>
              </a:rPr>
              <a:t>定例作業自動化改善</a:t>
            </a:r>
            <a:r>
              <a:rPr lang="ja-JP" altLang="en-US" sz="2000" b="1">
                <a:solidFill>
                  <a:schemeClr val="bg1"/>
                </a:solidFill>
                <a:latin typeface="Meiryo UI" panose="020B0604030504040204" pitchFamily="34" charset="-128"/>
                <a:ea typeface="Meiryo UI" panose="020B0604030504040204" pitchFamily="34" charset="-128"/>
              </a:rPr>
              <a:t>は人員</a:t>
            </a:r>
            <a:r>
              <a:rPr lang="zh-TW" altLang="en-US" sz="2000" b="1">
                <a:solidFill>
                  <a:schemeClr val="bg1"/>
                </a:solidFill>
                <a:latin typeface="Meiryo UI" panose="020B0604030504040204" pitchFamily="34" charset="-128"/>
                <a:ea typeface="Meiryo UI" panose="020B0604030504040204" pitchFamily="34" charset="-128"/>
              </a:rPr>
              <a:t>作業時間</a:t>
            </a:r>
            <a:r>
              <a:rPr lang="en-US" altLang="zh-TW" sz="2000" b="1">
                <a:solidFill>
                  <a:schemeClr val="bg1"/>
                </a:solidFill>
                <a:latin typeface="Meiryo UI" panose="020B0604030504040204" pitchFamily="34" charset="-128"/>
                <a:ea typeface="Meiryo UI" panose="020B0604030504040204" pitchFamily="34" charset="-128"/>
              </a:rPr>
              <a:t>83Hr/</a:t>
            </a:r>
            <a:r>
              <a:rPr lang="zh-TW" altLang="en-US" sz="2000" b="1">
                <a:solidFill>
                  <a:schemeClr val="bg1"/>
                </a:solidFill>
                <a:latin typeface="Meiryo UI" panose="020B0604030504040204" pitchFamily="34" charset="-128"/>
                <a:ea typeface="Meiryo UI" panose="020B0604030504040204" pitchFamily="34" charset="-128"/>
              </a:rPr>
              <a:t>月</a:t>
            </a:r>
            <a:r>
              <a:rPr lang="ja-JP" altLang="en-US" sz="2000" b="1">
                <a:solidFill>
                  <a:schemeClr val="bg1"/>
                </a:solidFill>
                <a:latin typeface="Meiryo UI" panose="020B0604030504040204" pitchFamily="34" charset="-128"/>
                <a:ea typeface="Meiryo UI" panose="020B0604030504040204" pitchFamily="34" charset="-128"/>
              </a:rPr>
              <a:t>の削減実績があり、継続的に開発</a:t>
            </a:r>
            <a:r>
              <a:rPr lang="zh-TW" altLang="en-US" sz="2000" b="1">
                <a:solidFill>
                  <a:schemeClr val="bg1"/>
                </a:solidFill>
                <a:latin typeface="Meiryo UI" panose="020B0604030504040204" pitchFamily="34" charset="-128"/>
                <a:ea typeface="Meiryo UI" panose="020B0604030504040204" pitchFamily="34" charset="-128"/>
              </a:rPr>
              <a:t>中。</a:t>
            </a:r>
            <a:endParaRPr lang="en-US" altLang="zh-TW" sz="2000" b="1">
              <a:solidFill>
                <a:schemeClr val="bg1"/>
              </a:solidFill>
              <a:latin typeface="Meiryo UI" panose="020B0604030504040204" pitchFamily="34" charset="-128"/>
              <a:ea typeface="Meiryo UI" panose="020B0604030504040204" pitchFamily="34" charset="-128"/>
            </a:endParaRPr>
          </a:p>
        </p:txBody>
      </p:sp>
      <p:cxnSp>
        <p:nvCxnSpPr>
          <p:cNvPr id="3" name="直線接點 2">
            <a:extLst>
              <a:ext uri="{FF2B5EF4-FFF2-40B4-BE49-F238E27FC236}">
                <a16:creationId xmlns:a16="http://schemas.microsoft.com/office/drawing/2014/main" id="{30BDE829-EFB2-EC4A-1E8C-D1DFBFF0615A}"/>
              </a:ext>
            </a:extLst>
          </p:cNvPr>
          <p:cNvCxnSpPr/>
          <p:nvPr/>
        </p:nvCxnSpPr>
        <p:spPr>
          <a:xfrm>
            <a:off x="1887919" y="2379117"/>
            <a:ext cx="521285" cy="235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426078E6-7692-9613-F4BC-697C8E919598}"/>
              </a:ext>
            </a:extLst>
          </p:cNvPr>
          <p:cNvSpPr txBox="1">
            <a:spLocks noChangeArrowheads="1"/>
          </p:cNvSpPr>
          <p:nvPr/>
        </p:nvSpPr>
        <p:spPr>
          <a:xfrm>
            <a:off x="210722" y="33341"/>
            <a:ext cx="8437327"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en-US" altLang="zh-TW" sz="3200" b="1">
                <a:solidFill>
                  <a:schemeClr val="bg1"/>
                </a:solidFill>
                <a:latin typeface="Meiryo UI" panose="020B0604030504040204" pitchFamily="34" charset="-128"/>
                <a:ea typeface="Meiryo UI" panose="020B0604030504040204" pitchFamily="34" charset="-128"/>
              </a:rPr>
              <a:t>DX</a:t>
            </a:r>
            <a:r>
              <a:rPr lang="zh-TW" altLang="en-US" sz="3200" b="1">
                <a:solidFill>
                  <a:schemeClr val="bg1"/>
                </a:solidFill>
                <a:latin typeface="Meiryo UI" panose="020B0604030504040204" pitchFamily="34" charset="-128"/>
                <a:ea typeface="Meiryo UI" panose="020B0604030504040204" pitchFamily="34" charset="-128"/>
              </a:rPr>
              <a:t>事例</a:t>
            </a:r>
            <a:r>
              <a:rPr lang="en-US" altLang="zh-TW" sz="3200" b="1">
                <a:solidFill>
                  <a:schemeClr val="bg1"/>
                </a:solidFill>
                <a:latin typeface="Meiryo UI" panose="020B0604030504040204" pitchFamily="34" charset="-128"/>
                <a:ea typeface="Meiryo UI" panose="020B0604030504040204" pitchFamily="34" charset="-128"/>
              </a:rPr>
              <a:t>-</a:t>
            </a:r>
            <a:r>
              <a:rPr lang="zh-TW" altLang="en-US" sz="3200" b="1">
                <a:solidFill>
                  <a:schemeClr val="bg1"/>
                </a:solidFill>
                <a:latin typeface="Meiryo UI" panose="020B0604030504040204" pitchFamily="34" charset="-128"/>
                <a:ea typeface="Meiryo UI" panose="020B0604030504040204" pitchFamily="34" charset="-128"/>
              </a:rPr>
              <a:t>定例作業自動化</a:t>
            </a:r>
            <a:r>
              <a:rPr lang="en-US" altLang="zh-TW" sz="3200" b="1">
                <a:solidFill>
                  <a:schemeClr val="bg1"/>
                </a:solidFill>
                <a:latin typeface="Meiryo UI" panose="020B0604030504040204" pitchFamily="34" charset="-128"/>
                <a:ea typeface="Meiryo UI" panose="020B0604030504040204" pitchFamily="34" charset="-128"/>
              </a:rPr>
              <a:t>(Python)</a:t>
            </a:r>
            <a:endParaRPr lang="ja-JP" altLang="en-US" sz="3200" b="1">
              <a:solidFill>
                <a:schemeClr val="bg1"/>
              </a:solidFill>
              <a:latin typeface="MS PGothic" panose="020B0600070205080204" pitchFamily="34" charset="-128"/>
              <a:ea typeface="MS PGothic" panose="020B0600070205080204" pitchFamily="34" charset="-128"/>
            </a:endParaRPr>
          </a:p>
        </p:txBody>
      </p:sp>
      <p:pic>
        <p:nvPicPr>
          <p:cNvPr id="6" name="圖片 5">
            <a:extLst>
              <a:ext uri="{FF2B5EF4-FFF2-40B4-BE49-F238E27FC236}">
                <a16:creationId xmlns:a16="http://schemas.microsoft.com/office/drawing/2014/main" id="{30EDFBD9-493A-443B-E8DE-1BB0DD73E183}"/>
              </a:ext>
            </a:extLst>
          </p:cNvPr>
          <p:cNvPicPr>
            <a:picLocks noChangeAspect="1"/>
          </p:cNvPicPr>
          <p:nvPr/>
        </p:nvPicPr>
        <p:blipFill>
          <a:blip r:embed="rId3"/>
          <a:stretch>
            <a:fillRect/>
          </a:stretch>
        </p:blipFill>
        <p:spPr>
          <a:xfrm>
            <a:off x="7954420" y="2999559"/>
            <a:ext cx="494608" cy="607831"/>
          </a:xfrm>
          <a:prstGeom prst="rect">
            <a:avLst/>
          </a:prstGeom>
        </p:spPr>
      </p:pic>
      <p:sp>
        <p:nvSpPr>
          <p:cNvPr id="7" name="矩形 6">
            <a:extLst>
              <a:ext uri="{FF2B5EF4-FFF2-40B4-BE49-F238E27FC236}">
                <a16:creationId xmlns:a16="http://schemas.microsoft.com/office/drawing/2014/main" id="{3141C16F-6CF6-8187-8847-C92E538481B2}"/>
              </a:ext>
            </a:extLst>
          </p:cNvPr>
          <p:cNvSpPr/>
          <p:nvPr/>
        </p:nvSpPr>
        <p:spPr>
          <a:xfrm>
            <a:off x="7011504" y="1385072"/>
            <a:ext cx="4100812" cy="291161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E26C0F22-5972-3561-4A4C-69E99AD4683C}"/>
              </a:ext>
            </a:extLst>
          </p:cNvPr>
          <p:cNvSpPr txBox="1"/>
          <p:nvPr/>
        </p:nvSpPr>
        <p:spPr>
          <a:xfrm>
            <a:off x="7105018" y="1461511"/>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cs typeface="Meiryo" charset="-128"/>
              </a:rPr>
              <a:t>Before</a:t>
            </a:r>
            <a:endParaRPr lang="zh-TW" altLang="en-US" sz="1200" b="1">
              <a:solidFill>
                <a:srgbClr val="0000FF"/>
              </a:solidFill>
              <a:latin typeface="Meiryo" charset="-128"/>
              <a:ea typeface="Meiryo" charset="-128"/>
              <a:cs typeface="Meiryo" charset="-128"/>
            </a:endParaRPr>
          </a:p>
        </p:txBody>
      </p:sp>
      <p:pic>
        <p:nvPicPr>
          <p:cNvPr id="10" name="圖片 9">
            <a:extLst>
              <a:ext uri="{FF2B5EF4-FFF2-40B4-BE49-F238E27FC236}">
                <a16:creationId xmlns:a16="http://schemas.microsoft.com/office/drawing/2014/main" id="{B280DF2A-5E59-CF9B-4290-5E3A161C80FE}"/>
              </a:ext>
            </a:extLst>
          </p:cNvPr>
          <p:cNvPicPr>
            <a:picLocks noChangeAspect="1"/>
          </p:cNvPicPr>
          <p:nvPr/>
        </p:nvPicPr>
        <p:blipFill>
          <a:blip r:embed="rId4"/>
          <a:stretch>
            <a:fillRect/>
          </a:stretch>
        </p:blipFill>
        <p:spPr>
          <a:xfrm>
            <a:off x="7533199" y="1898535"/>
            <a:ext cx="538534" cy="564821"/>
          </a:xfrm>
          <a:prstGeom prst="rect">
            <a:avLst/>
          </a:prstGeom>
        </p:spPr>
      </p:pic>
      <p:sp>
        <p:nvSpPr>
          <p:cNvPr id="11" name="箭號: 向右 10">
            <a:extLst>
              <a:ext uri="{FF2B5EF4-FFF2-40B4-BE49-F238E27FC236}">
                <a16:creationId xmlns:a16="http://schemas.microsoft.com/office/drawing/2014/main" id="{F1CCF6A9-DE01-9FB4-116A-FC63A2B14B35}"/>
              </a:ext>
            </a:extLst>
          </p:cNvPr>
          <p:cNvSpPr/>
          <p:nvPr/>
        </p:nvSpPr>
        <p:spPr>
          <a:xfrm>
            <a:off x="8675965" y="2288758"/>
            <a:ext cx="498334" cy="172505"/>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69FD88E6-F923-FDF5-B75D-44678754DC64}"/>
              </a:ext>
            </a:extLst>
          </p:cNvPr>
          <p:cNvSpPr/>
          <p:nvPr/>
        </p:nvSpPr>
        <p:spPr>
          <a:xfrm rot="8243363">
            <a:off x="8779077" y="3007087"/>
            <a:ext cx="498334" cy="188840"/>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B651754F-2772-ED0F-EB99-6A1F4FE3B06D}"/>
              </a:ext>
            </a:extLst>
          </p:cNvPr>
          <p:cNvSpPr/>
          <p:nvPr/>
        </p:nvSpPr>
        <p:spPr>
          <a:xfrm rot="5400000">
            <a:off x="9871366" y="2826593"/>
            <a:ext cx="403467" cy="200534"/>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descr="一張含有 黑色, 黑白攝影, 黑與白, 單色 的圖片&#10;&#10;自動產生的描述">
            <a:extLst>
              <a:ext uri="{FF2B5EF4-FFF2-40B4-BE49-F238E27FC236}">
                <a16:creationId xmlns:a16="http://schemas.microsoft.com/office/drawing/2014/main" id="{11D872CF-5328-6A62-EA27-C2AC740792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1802" y="3229429"/>
            <a:ext cx="498805" cy="498805"/>
          </a:xfrm>
          <a:prstGeom prst="rect">
            <a:avLst/>
          </a:prstGeom>
        </p:spPr>
      </p:pic>
      <p:sp>
        <p:nvSpPr>
          <p:cNvPr id="15" name="文字方塊 14">
            <a:extLst>
              <a:ext uri="{FF2B5EF4-FFF2-40B4-BE49-F238E27FC236}">
                <a16:creationId xmlns:a16="http://schemas.microsoft.com/office/drawing/2014/main" id="{FB386C26-C24C-9DE7-EF84-A183FBB770DB}"/>
              </a:ext>
            </a:extLst>
          </p:cNvPr>
          <p:cNvSpPr txBox="1"/>
          <p:nvPr/>
        </p:nvSpPr>
        <p:spPr>
          <a:xfrm>
            <a:off x="9053294" y="1497725"/>
            <a:ext cx="2089863" cy="523220"/>
          </a:xfrm>
          <a:prstGeom prst="rect">
            <a:avLst/>
          </a:prstGeom>
          <a:noFill/>
          <a:ln>
            <a:noFill/>
          </a:ln>
        </p:spPr>
        <p:txBody>
          <a:bodyPr wrap="square" rtlCol="0">
            <a:spAutoFit/>
          </a:bodyPr>
          <a:lstStyle/>
          <a:p>
            <a:r>
              <a:rPr lang="en-US" altLang="zh-TW" sz="1400" b="1">
                <a:latin typeface="Meiryo" charset="-128"/>
                <a:ea typeface="Meiryo" charset="-128"/>
                <a:cs typeface="Meiryo" charset="-128"/>
              </a:rPr>
              <a:t>GSD</a:t>
            </a:r>
            <a:r>
              <a:rPr lang="ja-JP" altLang="en-US" sz="1400" b="1">
                <a:latin typeface="Meiryo" charset="-128"/>
                <a:ea typeface="Meiryo" charset="-128"/>
                <a:cs typeface="Meiryo" charset="-128"/>
              </a:rPr>
              <a:t>画像処理ソフト</a:t>
            </a:r>
            <a:r>
              <a:rPr lang="zh-TW" altLang="en-US" sz="1400" b="1">
                <a:latin typeface="Meiryo" charset="-128"/>
                <a:ea typeface="Meiryo" charset="-128"/>
                <a:cs typeface="Meiryo" charset="-128"/>
              </a:rPr>
              <a:t>加工</a:t>
            </a:r>
          </a:p>
        </p:txBody>
      </p:sp>
      <p:pic>
        <p:nvPicPr>
          <p:cNvPr id="16" name="圖片 15">
            <a:extLst>
              <a:ext uri="{FF2B5EF4-FFF2-40B4-BE49-F238E27FC236}">
                <a16:creationId xmlns:a16="http://schemas.microsoft.com/office/drawing/2014/main" id="{726EA59C-CE04-9B9F-1445-3C58932F647A}"/>
              </a:ext>
            </a:extLst>
          </p:cNvPr>
          <p:cNvPicPr>
            <a:picLocks noChangeAspect="1"/>
          </p:cNvPicPr>
          <p:nvPr/>
        </p:nvPicPr>
        <p:blipFill>
          <a:blip r:embed="rId4"/>
          <a:stretch>
            <a:fillRect/>
          </a:stretch>
        </p:blipFill>
        <p:spPr>
          <a:xfrm>
            <a:off x="7590703" y="1967440"/>
            <a:ext cx="538534" cy="564821"/>
          </a:xfrm>
          <a:prstGeom prst="rect">
            <a:avLst/>
          </a:prstGeom>
        </p:spPr>
      </p:pic>
      <p:pic>
        <p:nvPicPr>
          <p:cNvPr id="17" name="圖片 16">
            <a:extLst>
              <a:ext uri="{FF2B5EF4-FFF2-40B4-BE49-F238E27FC236}">
                <a16:creationId xmlns:a16="http://schemas.microsoft.com/office/drawing/2014/main" id="{AEA1CE4C-4D73-CBA2-CBF4-6B37DE46DFE2}"/>
              </a:ext>
            </a:extLst>
          </p:cNvPr>
          <p:cNvPicPr>
            <a:picLocks noChangeAspect="1"/>
          </p:cNvPicPr>
          <p:nvPr/>
        </p:nvPicPr>
        <p:blipFill>
          <a:blip r:embed="rId4"/>
          <a:stretch>
            <a:fillRect/>
          </a:stretch>
        </p:blipFill>
        <p:spPr>
          <a:xfrm>
            <a:off x="7673705" y="2083745"/>
            <a:ext cx="538534" cy="564821"/>
          </a:xfrm>
          <a:prstGeom prst="rect">
            <a:avLst/>
          </a:prstGeom>
        </p:spPr>
      </p:pic>
      <p:pic>
        <p:nvPicPr>
          <p:cNvPr id="19" name="圖片 18">
            <a:extLst>
              <a:ext uri="{FF2B5EF4-FFF2-40B4-BE49-F238E27FC236}">
                <a16:creationId xmlns:a16="http://schemas.microsoft.com/office/drawing/2014/main" id="{2E2465A8-F92B-639C-D887-F36B51A7C7B2}"/>
              </a:ext>
            </a:extLst>
          </p:cNvPr>
          <p:cNvPicPr>
            <a:picLocks noChangeAspect="1"/>
          </p:cNvPicPr>
          <p:nvPr/>
        </p:nvPicPr>
        <p:blipFill>
          <a:blip r:embed="rId4"/>
          <a:stretch>
            <a:fillRect/>
          </a:stretch>
        </p:blipFill>
        <p:spPr>
          <a:xfrm>
            <a:off x="7765130" y="2205355"/>
            <a:ext cx="538534" cy="564821"/>
          </a:xfrm>
          <a:prstGeom prst="rect">
            <a:avLst/>
          </a:prstGeom>
        </p:spPr>
      </p:pic>
      <p:grpSp>
        <p:nvGrpSpPr>
          <p:cNvPr id="20" name="群組 19">
            <a:extLst>
              <a:ext uri="{FF2B5EF4-FFF2-40B4-BE49-F238E27FC236}">
                <a16:creationId xmlns:a16="http://schemas.microsoft.com/office/drawing/2014/main" id="{5A038A6B-47E1-1B0B-6C99-8E7A40187428}"/>
              </a:ext>
            </a:extLst>
          </p:cNvPr>
          <p:cNvGrpSpPr/>
          <p:nvPr/>
        </p:nvGrpSpPr>
        <p:grpSpPr>
          <a:xfrm>
            <a:off x="9461269" y="1708657"/>
            <a:ext cx="1151876" cy="986078"/>
            <a:chOff x="10128702" y="1468915"/>
            <a:chExt cx="863842" cy="749451"/>
          </a:xfrm>
        </p:grpSpPr>
        <p:pic>
          <p:nvPicPr>
            <p:cNvPr id="21" name="圖片 20">
              <a:extLst>
                <a:ext uri="{FF2B5EF4-FFF2-40B4-BE49-F238E27FC236}">
                  <a16:creationId xmlns:a16="http://schemas.microsoft.com/office/drawing/2014/main" id="{14452D85-DC44-CF1B-FE7B-758B1ABF7147}"/>
                </a:ext>
              </a:extLst>
            </p:cNvPr>
            <p:cNvPicPr>
              <a:picLocks noChangeAspect="1"/>
            </p:cNvPicPr>
            <p:nvPr/>
          </p:nvPicPr>
          <p:blipFill rotWithShape="1">
            <a:blip r:embed="rId6"/>
            <a:srcRect l="59934" t="22541" r="2915" b="8747"/>
            <a:stretch/>
          </p:blipFill>
          <p:spPr>
            <a:xfrm>
              <a:off x="10204095" y="1540230"/>
              <a:ext cx="788449" cy="678136"/>
            </a:xfrm>
            <a:prstGeom prst="rect">
              <a:avLst/>
            </a:prstGeom>
          </p:spPr>
        </p:pic>
        <p:sp>
          <p:nvSpPr>
            <p:cNvPr id="22" name="矩形 21">
              <a:extLst>
                <a:ext uri="{FF2B5EF4-FFF2-40B4-BE49-F238E27FC236}">
                  <a16:creationId xmlns:a16="http://schemas.microsoft.com/office/drawing/2014/main" id="{9C2AC5B8-C974-EB61-7A2F-6D04F4E31CFE}"/>
                </a:ext>
              </a:extLst>
            </p:cNvPr>
            <p:cNvSpPr/>
            <p:nvPr/>
          </p:nvSpPr>
          <p:spPr>
            <a:xfrm>
              <a:off x="10496697" y="2014452"/>
              <a:ext cx="493383" cy="1351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a:solidFill>
                    <a:schemeClr val="accent5">
                      <a:lumMod val="20000"/>
                      <a:lumOff val="80000"/>
                    </a:schemeClr>
                  </a:solidFill>
                  <a:latin typeface="Meiryo UI" panose="020B0604030504040204" pitchFamily="34" charset="-128"/>
                  <a:ea typeface="Meiryo UI" panose="020B0604030504040204" pitchFamily="34" charset="-128"/>
                </a:rPr>
                <a:t>画像処理</a:t>
              </a:r>
              <a:endParaRPr lang="zh-TW" altLang="en-US" sz="900" b="1">
                <a:solidFill>
                  <a:schemeClr val="accent5">
                    <a:lumMod val="20000"/>
                    <a:lumOff val="80000"/>
                  </a:schemeClr>
                </a:solidFill>
                <a:latin typeface="Meiryo UI" panose="020B0604030504040204" pitchFamily="34" charset="-128"/>
                <a:ea typeface="Meiryo UI" panose="020B0604030504040204" pitchFamily="34" charset="-128"/>
              </a:endParaRPr>
            </a:p>
          </p:txBody>
        </p:sp>
        <p:sp>
          <p:nvSpPr>
            <p:cNvPr id="23" name="橢圓 22">
              <a:extLst>
                <a:ext uri="{FF2B5EF4-FFF2-40B4-BE49-F238E27FC236}">
                  <a16:creationId xmlns:a16="http://schemas.microsoft.com/office/drawing/2014/main" id="{4CFF0245-BC3F-6C86-EB91-60A0432F336B}"/>
                </a:ext>
              </a:extLst>
            </p:cNvPr>
            <p:cNvSpPr/>
            <p:nvPr/>
          </p:nvSpPr>
          <p:spPr>
            <a:xfrm>
              <a:off x="10128702" y="1468915"/>
              <a:ext cx="374076" cy="169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grpSp>
      <p:pic>
        <p:nvPicPr>
          <p:cNvPr id="24" name="圖片 23">
            <a:extLst>
              <a:ext uri="{FF2B5EF4-FFF2-40B4-BE49-F238E27FC236}">
                <a16:creationId xmlns:a16="http://schemas.microsoft.com/office/drawing/2014/main" id="{4B6674AE-60D2-C8C8-A007-909B9EC797A8}"/>
              </a:ext>
            </a:extLst>
          </p:cNvPr>
          <p:cNvPicPr>
            <a:picLocks noChangeAspect="1"/>
          </p:cNvPicPr>
          <p:nvPr/>
        </p:nvPicPr>
        <p:blipFill>
          <a:blip r:embed="rId7"/>
          <a:stretch>
            <a:fillRect/>
          </a:stretch>
        </p:blipFill>
        <p:spPr>
          <a:xfrm>
            <a:off x="9816296" y="3273933"/>
            <a:ext cx="498804" cy="500403"/>
          </a:xfrm>
          <a:prstGeom prst="rect">
            <a:avLst/>
          </a:prstGeom>
        </p:spPr>
      </p:pic>
      <p:pic>
        <p:nvPicPr>
          <p:cNvPr id="25" name="圖片 24">
            <a:extLst>
              <a:ext uri="{FF2B5EF4-FFF2-40B4-BE49-F238E27FC236}">
                <a16:creationId xmlns:a16="http://schemas.microsoft.com/office/drawing/2014/main" id="{81D0763F-781B-4FF5-84E5-AD4CE1AD4CC5}"/>
              </a:ext>
            </a:extLst>
          </p:cNvPr>
          <p:cNvPicPr>
            <a:picLocks noChangeAspect="1"/>
          </p:cNvPicPr>
          <p:nvPr/>
        </p:nvPicPr>
        <p:blipFill>
          <a:blip r:embed="rId7"/>
          <a:stretch>
            <a:fillRect/>
          </a:stretch>
        </p:blipFill>
        <p:spPr>
          <a:xfrm>
            <a:off x="10145693" y="3337691"/>
            <a:ext cx="495383" cy="496971"/>
          </a:xfrm>
          <a:prstGeom prst="rect">
            <a:avLst/>
          </a:prstGeom>
        </p:spPr>
      </p:pic>
      <p:sp>
        <p:nvSpPr>
          <p:cNvPr id="26" name="文字方塊 25">
            <a:extLst>
              <a:ext uri="{FF2B5EF4-FFF2-40B4-BE49-F238E27FC236}">
                <a16:creationId xmlns:a16="http://schemas.microsoft.com/office/drawing/2014/main" id="{E3E8F884-9CD8-9700-FBCB-D970B93DA5B9}"/>
              </a:ext>
            </a:extLst>
          </p:cNvPr>
          <p:cNvSpPr txBox="1"/>
          <p:nvPr/>
        </p:nvSpPr>
        <p:spPr>
          <a:xfrm>
            <a:off x="7490158" y="3619299"/>
            <a:ext cx="1389979" cy="646331"/>
          </a:xfrm>
          <a:prstGeom prst="rect">
            <a:avLst/>
          </a:prstGeom>
          <a:noFill/>
          <a:ln>
            <a:noFill/>
          </a:ln>
        </p:spPr>
        <p:txBody>
          <a:bodyPr wrap="square" rtlCol="0">
            <a:spAutoFit/>
          </a:bodyPr>
          <a:lstStyle/>
          <a:p>
            <a:r>
              <a:rPr lang="en-US" altLang="zh-TW" sz="1200" b="1">
                <a:latin typeface="Meiryo UI" panose="020B0604030504040204" pitchFamily="34" charset="-128"/>
                <a:ea typeface="Meiryo UI" panose="020B0604030504040204" pitchFamily="34" charset="-128"/>
                <a:cs typeface="Meiryo" charset="-128"/>
              </a:rPr>
              <a:t>①</a:t>
            </a:r>
            <a:r>
              <a:rPr lang="zh-TW" altLang="en-US" sz="1200" b="1">
                <a:latin typeface="Meiryo UI" panose="020B0604030504040204" pitchFamily="34" charset="-128"/>
                <a:ea typeface="Meiryo UI" panose="020B0604030504040204" pitchFamily="34" charset="-128"/>
                <a:cs typeface="Meiryo" charset="-128"/>
              </a:rPr>
              <a:t> </a:t>
            </a:r>
            <a:r>
              <a:rPr lang="ja-JP" altLang="en-US" sz="1200" b="1">
                <a:latin typeface="Meiryo UI" panose="020B0604030504040204" pitchFamily="34" charset="-128"/>
                <a:ea typeface="Meiryo UI" panose="020B0604030504040204" pitchFamily="34" charset="-128"/>
                <a:cs typeface="Meiryo" charset="-128"/>
              </a:rPr>
              <a:t>カメラ</a:t>
            </a:r>
            <a:r>
              <a:rPr lang="zh-TW" altLang="en-US" sz="1200" b="1">
                <a:latin typeface="Meiryo UI" panose="020B0604030504040204" pitchFamily="34" charset="-128"/>
                <a:ea typeface="Meiryo UI" panose="020B0604030504040204" pitchFamily="34" charset="-128"/>
                <a:cs typeface="Meiryo" charset="-128"/>
              </a:rPr>
              <a:t>階調資料</a:t>
            </a:r>
            <a:endParaRPr lang="en-US" altLang="zh-TW" sz="1200" b="1">
              <a:latin typeface="Meiryo UI" panose="020B0604030504040204" pitchFamily="34" charset="-128"/>
              <a:ea typeface="Meiryo UI" panose="020B0604030504040204" pitchFamily="34" charset="-128"/>
              <a:cs typeface="Meiryo" charset="-128"/>
            </a:endParaRPr>
          </a:p>
          <a:p>
            <a:r>
              <a:rPr lang="en-US" altLang="zh-TW" sz="1200" b="1">
                <a:latin typeface="Meiryo UI" panose="020B0604030504040204" pitchFamily="34" charset="-128"/>
                <a:ea typeface="Meiryo UI" panose="020B0604030504040204" pitchFamily="34" charset="-128"/>
                <a:cs typeface="Meiryo" charset="-128"/>
              </a:rPr>
              <a:t>②</a:t>
            </a:r>
            <a:r>
              <a:rPr lang="zh-TW" altLang="en-US" sz="1200" b="1">
                <a:latin typeface="Meiryo UI" panose="020B0604030504040204" pitchFamily="34" charset="-128"/>
                <a:ea typeface="Meiryo UI" panose="020B0604030504040204" pitchFamily="34" charset="-128"/>
                <a:cs typeface="Meiryo" charset="-128"/>
              </a:rPr>
              <a:t> 光源階調資料</a:t>
            </a:r>
            <a:endParaRPr lang="en-US" altLang="zh-TW" sz="1200" b="1">
              <a:latin typeface="Meiryo UI" panose="020B0604030504040204" pitchFamily="34" charset="-128"/>
              <a:ea typeface="Meiryo UI" panose="020B0604030504040204" pitchFamily="34" charset="-128"/>
              <a:cs typeface="Meiryo" charset="-128"/>
            </a:endParaRPr>
          </a:p>
          <a:p>
            <a:r>
              <a:rPr lang="en-US" altLang="zh-TW" sz="1200" b="1">
                <a:latin typeface="Meiryo UI" panose="020B0604030504040204" pitchFamily="34" charset="-128"/>
                <a:ea typeface="Meiryo UI" panose="020B0604030504040204" pitchFamily="34" charset="-128"/>
                <a:cs typeface="Meiryo" charset="-128"/>
              </a:rPr>
              <a:t>③</a:t>
            </a:r>
            <a:r>
              <a:rPr lang="zh-TW" altLang="en-US" sz="1200" b="1">
                <a:latin typeface="Meiryo UI" panose="020B0604030504040204" pitchFamily="34" charset="-128"/>
                <a:ea typeface="Meiryo UI" panose="020B0604030504040204" pitchFamily="34" charset="-128"/>
                <a:cs typeface="Meiryo" charset="-128"/>
              </a:rPr>
              <a:t> </a:t>
            </a:r>
            <a:r>
              <a:rPr lang="ja-JP" altLang="en-US" sz="1200" b="1">
                <a:latin typeface="Meiryo UI" panose="020B0604030504040204" pitchFamily="34" charset="-128"/>
                <a:ea typeface="Meiryo UI" panose="020B0604030504040204" pitchFamily="34" charset="-128"/>
                <a:cs typeface="Meiryo" charset="-128"/>
              </a:rPr>
              <a:t>トレンドグラフ</a:t>
            </a:r>
            <a:endParaRPr lang="zh-TW" altLang="en-US" sz="900" b="1">
              <a:latin typeface="Meiryo UI" panose="020B0604030504040204" pitchFamily="34" charset="-128"/>
              <a:ea typeface="Meiryo UI" panose="020B0604030504040204" pitchFamily="34" charset="-128"/>
              <a:cs typeface="Meiryo" charset="-128"/>
            </a:endParaRPr>
          </a:p>
        </p:txBody>
      </p:sp>
      <p:sp>
        <p:nvSpPr>
          <p:cNvPr id="27" name="文字方塊 26">
            <a:extLst>
              <a:ext uri="{FF2B5EF4-FFF2-40B4-BE49-F238E27FC236}">
                <a16:creationId xmlns:a16="http://schemas.microsoft.com/office/drawing/2014/main" id="{0B055B39-1813-63A0-FA4F-EA3AD03FA798}"/>
              </a:ext>
            </a:extLst>
          </p:cNvPr>
          <p:cNvSpPr txBox="1"/>
          <p:nvPr/>
        </p:nvSpPr>
        <p:spPr>
          <a:xfrm>
            <a:off x="9592125" y="3861295"/>
            <a:ext cx="1551032" cy="461665"/>
          </a:xfrm>
          <a:prstGeom prst="rect">
            <a:avLst/>
          </a:prstGeom>
          <a:noFill/>
          <a:ln>
            <a:noFill/>
          </a:ln>
        </p:spPr>
        <p:txBody>
          <a:bodyPr wrap="square" rtlCol="0">
            <a:spAutoFit/>
          </a:bodyPr>
          <a:lstStyle/>
          <a:p>
            <a:r>
              <a:rPr lang="en-US" altLang="zh-TW" sz="1200" b="1">
                <a:latin typeface="Meiryo UI" panose="020B0604030504040204" pitchFamily="34" charset="-128"/>
                <a:ea typeface="Meiryo UI" panose="020B0604030504040204" pitchFamily="34" charset="-128"/>
                <a:cs typeface="Meiryo" charset="-128"/>
              </a:rPr>
              <a:t>①NG</a:t>
            </a:r>
            <a:r>
              <a:rPr lang="ja-JP" altLang="en-US" sz="1200" b="1">
                <a:latin typeface="Meiryo UI" panose="020B0604030504040204" pitchFamily="34" charset="-128"/>
                <a:ea typeface="Meiryo UI" panose="020B0604030504040204" pitchFamily="34" charset="-128"/>
                <a:cs typeface="Meiryo" charset="-128"/>
              </a:rPr>
              <a:t>欠点探す</a:t>
            </a:r>
            <a:br>
              <a:rPr lang="en-US" altLang="zh-TW" sz="1200" b="1">
                <a:latin typeface="Meiryo UI" panose="020B0604030504040204" pitchFamily="34" charset="-128"/>
                <a:ea typeface="Meiryo UI" panose="020B0604030504040204" pitchFamily="34" charset="-128"/>
                <a:cs typeface="Meiryo" charset="-128"/>
              </a:rPr>
            </a:br>
            <a:r>
              <a:rPr lang="en-US" altLang="zh-TW" sz="1200" b="1">
                <a:latin typeface="Meiryo UI" panose="020B0604030504040204" pitchFamily="34" charset="-128"/>
                <a:ea typeface="Meiryo UI" panose="020B0604030504040204" pitchFamily="34" charset="-128"/>
                <a:cs typeface="Meiryo" charset="-128"/>
              </a:rPr>
              <a:t>②</a:t>
            </a:r>
            <a:r>
              <a:rPr lang="ja-JP" altLang="en-US" sz="1200" b="1">
                <a:latin typeface="Meiryo UI" panose="020B0604030504040204" pitchFamily="34" charset="-128"/>
                <a:ea typeface="Meiryo UI" panose="020B0604030504040204" pitchFamily="34" charset="-128"/>
                <a:cs typeface="Meiryo" charset="-128"/>
              </a:rPr>
              <a:t>画像トリミング</a:t>
            </a:r>
            <a:r>
              <a:rPr lang="zh-TW" altLang="en-US" sz="1200" b="1">
                <a:latin typeface="Meiryo UI" panose="020B0604030504040204" pitchFamily="34" charset="-128"/>
                <a:ea typeface="Meiryo UI" panose="020B0604030504040204" pitchFamily="34" charset="-128"/>
                <a:cs typeface="Meiryo" charset="-128"/>
              </a:rPr>
              <a:t>保存</a:t>
            </a:r>
          </a:p>
        </p:txBody>
      </p:sp>
      <p:sp>
        <p:nvSpPr>
          <p:cNvPr id="28" name="文字方塊 27">
            <a:extLst>
              <a:ext uri="{FF2B5EF4-FFF2-40B4-BE49-F238E27FC236}">
                <a16:creationId xmlns:a16="http://schemas.microsoft.com/office/drawing/2014/main" id="{C798D7B2-9EBF-E33C-C73D-90286A52E912}"/>
              </a:ext>
            </a:extLst>
          </p:cNvPr>
          <p:cNvSpPr txBox="1"/>
          <p:nvPr/>
        </p:nvSpPr>
        <p:spPr>
          <a:xfrm>
            <a:off x="7771665" y="2330780"/>
            <a:ext cx="538534" cy="276999"/>
          </a:xfrm>
          <a:prstGeom prst="rect">
            <a:avLst/>
          </a:prstGeom>
          <a:noFill/>
          <a:ln>
            <a:noFill/>
          </a:ln>
        </p:spPr>
        <p:txBody>
          <a:bodyPr wrap="square" rtlCol="0">
            <a:spAutoFit/>
          </a:bodyPr>
          <a:lstStyle/>
          <a:p>
            <a:r>
              <a:rPr lang="zh-TW" altLang="en-US" sz="1200" b="1">
                <a:solidFill>
                  <a:schemeClr val="bg1"/>
                </a:solidFill>
                <a:latin typeface="Meiryo UI" panose="020B0604030504040204" pitchFamily="34" charset="-128"/>
                <a:ea typeface="Meiryo UI" panose="020B0604030504040204" pitchFamily="34" charset="-128"/>
                <a:cs typeface="Meiryo" charset="-128"/>
              </a:rPr>
              <a:t>原圖</a:t>
            </a:r>
            <a:endParaRPr lang="en-US" altLang="zh-TW" sz="1200" b="1">
              <a:solidFill>
                <a:schemeClr val="bg1"/>
              </a:solidFill>
              <a:latin typeface="Meiryo UI" panose="020B0604030504040204" pitchFamily="34" charset="-128"/>
              <a:ea typeface="Meiryo UI" panose="020B0604030504040204" pitchFamily="34" charset="-128"/>
              <a:cs typeface="Meiryo" charset="-128"/>
            </a:endParaRPr>
          </a:p>
        </p:txBody>
      </p:sp>
      <p:sp>
        <p:nvSpPr>
          <p:cNvPr id="29" name="矩形 28">
            <a:extLst>
              <a:ext uri="{FF2B5EF4-FFF2-40B4-BE49-F238E27FC236}">
                <a16:creationId xmlns:a16="http://schemas.microsoft.com/office/drawing/2014/main" id="{04E44448-6B36-304E-374F-7C196C5A7422}"/>
              </a:ext>
            </a:extLst>
          </p:cNvPr>
          <p:cNvSpPr/>
          <p:nvPr/>
        </p:nvSpPr>
        <p:spPr>
          <a:xfrm>
            <a:off x="6917218" y="545932"/>
            <a:ext cx="4201270" cy="769441"/>
          </a:xfrm>
          <a:prstGeom prst="rect">
            <a:avLst/>
          </a:prstGeom>
        </p:spPr>
        <p:txBody>
          <a:bodyPr wrap="square">
            <a:spAutoFit/>
          </a:bodyPr>
          <a:lstStyle/>
          <a:p>
            <a:r>
              <a:rPr lang="en-US" altLang="zh-TW" sz="1600" b="1">
                <a:latin typeface="Meiryo UI" panose="020B0604030504040204" pitchFamily="34" charset="-128"/>
                <a:ea typeface="Meiryo UI" panose="020B0604030504040204" pitchFamily="34" charset="-128"/>
                <a:cs typeface="Meiryo UI" panose="020B0604030504040204" pitchFamily="34" charset="-128"/>
              </a:rPr>
              <a:t>【JF/KF </a:t>
            </a:r>
            <a:r>
              <a:rPr lang="en-US" altLang="zh-TW"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GSD</a:t>
            </a:r>
            <a:r>
              <a:rPr lang="ja-JP" altLang="en-US"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画像</a:t>
            </a:r>
            <a:r>
              <a:rPr lang="zh-TW" altLang="en-US"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解析作業</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r>
              <a:rPr lang="ja-JP" altLang="en-US" sz="1400">
                <a:solidFill>
                  <a:srgbClr val="000000"/>
                </a:solidFill>
                <a:latin typeface="Meiryo UI" panose="020B0604030504040204" pitchFamily="34" charset="-128"/>
                <a:ea typeface="Meiryo UI" panose="020B0604030504040204" pitchFamily="34" charset="-128"/>
              </a:rPr>
              <a:t>毎週特定コンピュータ画像処理ソフトを使用して解析し、</a:t>
            </a:r>
            <a:r>
              <a:rPr lang="en-US" altLang="ja-JP" sz="1400">
                <a:solidFill>
                  <a:srgbClr val="000000"/>
                </a:solidFill>
                <a:latin typeface="Meiryo UI" panose="020B0604030504040204" pitchFamily="34" charset="-128"/>
                <a:ea typeface="Meiryo UI" panose="020B0604030504040204" pitchFamily="34" charset="-128"/>
              </a:rPr>
              <a:t>GSD</a:t>
            </a:r>
            <a:r>
              <a:rPr lang="ja-JP" altLang="en-US" sz="1400">
                <a:solidFill>
                  <a:srgbClr val="000000"/>
                </a:solidFill>
                <a:latin typeface="Meiryo UI" panose="020B0604030504040204" pitchFamily="34" charset="-128"/>
                <a:ea typeface="Meiryo UI" panose="020B0604030504040204" pitchFamily="34" charset="-128"/>
              </a:rPr>
              <a:t>画像トリミングし、資料が担当者にメールで連絡。</a:t>
            </a:r>
            <a:endParaRPr lang="en-US" altLang="zh-TW" sz="1400">
              <a:solidFill>
                <a:srgbClr val="000000"/>
              </a:solidFill>
              <a:latin typeface="Meiryo UI" panose="020B0604030504040204" pitchFamily="34" charset="-128"/>
              <a:ea typeface="Meiryo UI" panose="020B0604030504040204" pitchFamily="34" charset="-128"/>
            </a:endParaRPr>
          </a:p>
        </p:txBody>
      </p:sp>
      <p:pic>
        <p:nvPicPr>
          <p:cNvPr id="30" name="圖片 29">
            <a:extLst>
              <a:ext uri="{FF2B5EF4-FFF2-40B4-BE49-F238E27FC236}">
                <a16:creationId xmlns:a16="http://schemas.microsoft.com/office/drawing/2014/main" id="{3FAE3C38-3FC7-F78F-1331-077863697278}"/>
              </a:ext>
            </a:extLst>
          </p:cNvPr>
          <p:cNvPicPr>
            <a:picLocks noChangeAspect="1"/>
          </p:cNvPicPr>
          <p:nvPr/>
        </p:nvPicPr>
        <p:blipFill>
          <a:blip r:embed="rId8"/>
          <a:stretch>
            <a:fillRect/>
          </a:stretch>
        </p:blipFill>
        <p:spPr>
          <a:xfrm>
            <a:off x="2153924" y="2189945"/>
            <a:ext cx="797664" cy="639648"/>
          </a:xfrm>
          <a:prstGeom prst="rect">
            <a:avLst/>
          </a:prstGeom>
        </p:spPr>
      </p:pic>
      <p:pic>
        <p:nvPicPr>
          <p:cNvPr id="31" name="圖片 30">
            <a:extLst>
              <a:ext uri="{FF2B5EF4-FFF2-40B4-BE49-F238E27FC236}">
                <a16:creationId xmlns:a16="http://schemas.microsoft.com/office/drawing/2014/main" id="{C5DB2700-9ED2-8505-6E96-FA2F623BBDDE}"/>
              </a:ext>
            </a:extLst>
          </p:cNvPr>
          <p:cNvPicPr>
            <a:picLocks noChangeAspect="1"/>
          </p:cNvPicPr>
          <p:nvPr/>
        </p:nvPicPr>
        <p:blipFill rotWithShape="1">
          <a:blip r:embed="rId9"/>
          <a:srcRect l="2796" t="36601" r="92811" b="49444"/>
          <a:stretch/>
        </p:blipFill>
        <p:spPr>
          <a:xfrm>
            <a:off x="2304418" y="2091320"/>
            <a:ext cx="495485" cy="607831"/>
          </a:xfrm>
          <a:prstGeom prst="rect">
            <a:avLst/>
          </a:prstGeom>
        </p:spPr>
      </p:pic>
      <p:sp>
        <p:nvSpPr>
          <p:cNvPr id="32" name="矩形 31">
            <a:extLst>
              <a:ext uri="{FF2B5EF4-FFF2-40B4-BE49-F238E27FC236}">
                <a16:creationId xmlns:a16="http://schemas.microsoft.com/office/drawing/2014/main" id="{C33F1DBE-7020-6AF8-BCDE-AD0BBC23130F}"/>
              </a:ext>
            </a:extLst>
          </p:cNvPr>
          <p:cNvSpPr/>
          <p:nvPr/>
        </p:nvSpPr>
        <p:spPr>
          <a:xfrm>
            <a:off x="713003" y="1426103"/>
            <a:ext cx="3979866" cy="291161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A66994C1-B87E-C29D-567F-DD39DB89E31B}"/>
              </a:ext>
            </a:extLst>
          </p:cNvPr>
          <p:cNvSpPr txBox="1"/>
          <p:nvPr/>
        </p:nvSpPr>
        <p:spPr>
          <a:xfrm>
            <a:off x="769902" y="1479286"/>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cs typeface="Meiryo" charset="-128"/>
              </a:rPr>
              <a:t>Before</a:t>
            </a:r>
            <a:endParaRPr lang="zh-TW" altLang="en-US" sz="1200" b="1">
              <a:solidFill>
                <a:srgbClr val="0000FF"/>
              </a:solidFill>
              <a:latin typeface="Meiryo" charset="-128"/>
              <a:ea typeface="Meiryo" charset="-128"/>
              <a:cs typeface="Meiryo" charset="-128"/>
            </a:endParaRPr>
          </a:p>
        </p:txBody>
      </p:sp>
      <p:sp>
        <p:nvSpPr>
          <p:cNvPr id="34" name="箭號: 向右 33">
            <a:extLst>
              <a:ext uri="{FF2B5EF4-FFF2-40B4-BE49-F238E27FC236}">
                <a16:creationId xmlns:a16="http://schemas.microsoft.com/office/drawing/2014/main" id="{4B27AF4B-D462-00FD-15B1-3D4B372379E5}"/>
              </a:ext>
            </a:extLst>
          </p:cNvPr>
          <p:cNvSpPr/>
          <p:nvPr/>
        </p:nvSpPr>
        <p:spPr>
          <a:xfrm>
            <a:off x="1891286" y="2324970"/>
            <a:ext cx="408504" cy="198649"/>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箭號: 向右 34">
            <a:extLst>
              <a:ext uri="{FF2B5EF4-FFF2-40B4-BE49-F238E27FC236}">
                <a16:creationId xmlns:a16="http://schemas.microsoft.com/office/drawing/2014/main" id="{4F100009-CA2D-B02A-C182-E8DD769919FE}"/>
              </a:ext>
            </a:extLst>
          </p:cNvPr>
          <p:cNvSpPr/>
          <p:nvPr/>
        </p:nvSpPr>
        <p:spPr>
          <a:xfrm>
            <a:off x="2915637" y="2337902"/>
            <a:ext cx="403467" cy="20053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28BBEBD1-D05B-3B45-C3D9-1555D75FF7D7}"/>
              </a:ext>
            </a:extLst>
          </p:cNvPr>
          <p:cNvSpPr/>
          <p:nvPr/>
        </p:nvSpPr>
        <p:spPr>
          <a:xfrm>
            <a:off x="3928075" y="1773669"/>
            <a:ext cx="498805" cy="222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sp>
        <p:nvSpPr>
          <p:cNvPr id="37" name="文字方塊 36">
            <a:extLst>
              <a:ext uri="{FF2B5EF4-FFF2-40B4-BE49-F238E27FC236}">
                <a16:creationId xmlns:a16="http://schemas.microsoft.com/office/drawing/2014/main" id="{6597124A-FDD9-AD52-BB78-9A8E64E3A29C}"/>
              </a:ext>
            </a:extLst>
          </p:cNvPr>
          <p:cNvSpPr txBox="1"/>
          <p:nvPr/>
        </p:nvSpPr>
        <p:spPr>
          <a:xfrm>
            <a:off x="1053380" y="2289856"/>
            <a:ext cx="667877" cy="338554"/>
          </a:xfrm>
          <a:prstGeom prst="rect">
            <a:avLst/>
          </a:prstGeom>
          <a:noFill/>
          <a:ln>
            <a:noFill/>
          </a:ln>
        </p:spPr>
        <p:txBody>
          <a:bodyPr wrap="square" rtlCol="0">
            <a:spAutoFit/>
          </a:bodyPr>
          <a:lstStyle/>
          <a:p>
            <a:r>
              <a:rPr lang="en-US" altLang="zh-TW" sz="1600" b="1">
                <a:solidFill>
                  <a:srgbClr val="FFFFFF"/>
                </a:solidFill>
                <a:latin typeface="Meiryo UI" panose="020B0604030504040204" pitchFamily="34" charset="-128"/>
                <a:ea typeface="Meiryo UI" panose="020B0604030504040204" pitchFamily="34" charset="-128"/>
                <a:cs typeface="Meiryo" charset="-128"/>
              </a:rPr>
              <a:t>PAM</a:t>
            </a:r>
          </a:p>
        </p:txBody>
      </p:sp>
      <p:sp>
        <p:nvSpPr>
          <p:cNvPr id="38" name="矩形 37">
            <a:extLst>
              <a:ext uri="{FF2B5EF4-FFF2-40B4-BE49-F238E27FC236}">
                <a16:creationId xmlns:a16="http://schemas.microsoft.com/office/drawing/2014/main" id="{2F53F372-ADFE-5D05-9016-FB80D4FE3500}"/>
              </a:ext>
            </a:extLst>
          </p:cNvPr>
          <p:cNvSpPr/>
          <p:nvPr/>
        </p:nvSpPr>
        <p:spPr>
          <a:xfrm>
            <a:off x="4374127" y="2598616"/>
            <a:ext cx="110518" cy="193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右 38">
            <a:extLst>
              <a:ext uri="{FF2B5EF4-FFF2-40B4-BE49-F238E27FC236}">
                <a16:creationId xmlns:a16="http://schemas.microsoft.com/office/drawing/2014/main" id="{B27B438E-0A7E-ECCE-EC75-9ABAF2CAB113}"/>
              </a:ext>
            </a:extLst>
          </p:cNvPr>
          <p:cNvSpPr/>
          <p:nvPr/>
        </p:nvSpPr>
        <p:spPr>
          <a:xfrm rot="10800000">
            <a:off x="1960597" y="3577331"/>
            <a:ext cx="460596" cy="18867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0" name="圖片 39">
            <a:extLst>
              <a:ext uri="{FF2B5EF4-FFF2-40B4-BE49-F238E27FC236}">
                <a16:creationId xmlns:a16="http://schemas.microsoft.com/office/drawing/2014/main" id="{1C50829E-342A-3FAE-04D6-11F30CE29189}"/>
              </a:ext>
            </a:extLst>
          </p:cNvPr>
          <p:cNvPicPr>
            <a:picLocks noChangeAspect="1"/>
          </p:cNvPicPr>
          <p:nvPr/>
        </p:nvPicPr>
        <p:blipFill>
          <a:blip r:embed="rId10"/>
          <a:stretch>
            <a:fillRect/>
          </a:stretch>
        </p:blipFill>
        <p:spPr>
          <a:xfrm>
            <a:off x="1156183" y="3340072"/>
            <a:ext cx="763437" cy="695654"/>
          </a:xfrm>
          <a:prstGeom prst="rect">
            <a:avLst/>
          </a:prstGeom>
        </p:spPr>
      </p:pic>
      <p:sp>
        <p:nvSpPr>
          <p:cNvPr id="41" name="文字方塊 40">
            <a:extLst>
              <a:ext uri="{FF2B5EF4-FFF2-40B4-BE49-F238E27FC236}">
                <a16:creationId xmlns:a16="http://schemas.microsoft.com/office/drawing/2014/main" id="{2EA4BDD8-3D51-91E1-1EA3-D340A70C2AE9}"/>
              </a:ext>
            </a:extLst>
          </p:cNvPr>
          <p:cNvSpPr txBox="1"/>
          <p:nvPr/>
        </p:nvSpPr>
        <p:spPr>
          <a:xfrm>
            <a:off x="1776541" y="1486757"/>
            <a:ext cx="2468556" cy="584775"/>
          </a:xfrm>
          <a:prstGeom prst="rect">
            <a:avLst/>
          </a:prstGeom>
          <a:noFill/>
          <a:ln>
            <a:noFill/>
          </a:ln>
        </p:spPr>
        <p:txBody>
          <a:bodyPr wrap="square" rtlCol="0">
            <a:spAutoFit/>
          </a:bodyPr>
          <a:lstStyle/>
          <a:p>
            <a:r>
              <a:rPr lang="zh-TW" altLang="en-US" sz="1600" b="1">
                <a:solidFill>
                  <a:srgbClr val="000000"/>
                </a:solidFill>
                <a:latin typeface="Meiryo" charset="-128"/>
                <a:ea typeface="Meiryo" charset="-128"/>
                <a:cs typeface="Meiryo" charset="-128"/>
              </a:rPr>
              <a:t>各窯人員</a:t>
            </a:r>
            <a:r>
              <a:rPr lang="ja-JP" altLang="en-US" sz="1600" b="1">
                <a:solidFill>
                  <a:srgbClr val="000000"/>
                </a:solidFill>
                <a:latin typeface="Meiryo" charset="-128"/>
                <a:ea typeface="Meiryo" charset="-128"/>
                <a:cs typeface="Meiryo" charset="-128"/>
              </a:rPr>
              <a:t>が</a:t>
            </a:r>
            <a:r>
              <a:rPr lang="zh-TW" altLang="en-US" sz="1600" b="1">
                <a:solidFill>
                  <a:srgbClr val="000000"/>
                </a:solidFill>
                <a:latin typeface="Meiryo" charset="-128"/>
                <a:ea typeface="Meiryo" charset="-128"/>
                <a:cs typeface="Meiryo" charset="-128"/>
              </a:rPr>
              <a:t>整理</a:t>
            </a:r>
            <a:r>
              <a:rPr lang="ja-JP" altLang="en-US" sz="1600" b="1">
                <a:solidFill>
                  <a:srgbClr val="000000"/>
                </a:solidFill>
                <a:latin typeface="Meiryo" charset="-128"/>
                <a:ea typeface="Meiryo" charset="-128"/>
                <a:cs typeface="Meiryo" charset="-128"/>
              </a:rPr>
              <a:t>してからメール連絡</a:t>
            </a:r>
            <a:r>
              <a:rPr lang="zh-TW" altLang="en-US" sz="1600" b="1">
                <a:solidFill>
                  <a:srgbClr val="000000"/>
                </a:solidFill>
                <a:latin typeface="Meiryo" charset="-128"/>
                <a:ea typeface="Meiryo" charset="-128"/>
                <a:cs typeface="Meiryo" charset="-128"/>
              </a:rPr>
              <a:t>      </a:t>
            </a:r>
          </a:p>
        </p:txBody>
      </p:sp>
      <p:sp>
        <p:nvSpPr>
          <p:cNvPr id="42" name="文字方塊 41">
            <a:extLst>
              <a:ext uri="{FF2B5EF4-FFF2-40B4-BE49-F238E27FC236}">
                <a16:creationId xmlns:a16="http://schemas.microsoft.com/office/drawing/2014/main" id="{31EBDA95-DC7C-4B4D-5283-D77ECDE8C0E3}"/>
              </a:ext>
            </a:extLst>
          </p:cNvPr>
          <p:cNvSpPr txBox="1"/>
          <p:nvPr/>
        </p:nvSpPr>
        <p:spPr>
          <a:xfrm>
            <a:off x="1053380" y="3038785"/>
            <a:ext cx="1205543" cy="338554"/>
          </a:xfrm>
          <a:prstGeom prst="rect">
            <a:avLst/>
          </a:prstGeom>
          <a:noFill/>
        </p:spPr>
        <p:txBody>
          <a:bodyPr wrap="square" rtlCol="0">
            <a:spAutoFit/>
          </a:bodyPr>
          <a:lstStyle/>
          <a:p>
            <a:r>
              <a:rPr lang="en-US" altLang="zh-TW" sz="1600" b="1">
                <a:solidFill>
                  <a:srgbClr val="324650"/>
                </a:solidFill>
                <a:latin typeface="Meiryo" charset="-128"/>
                <a:ea typeface="Meiryo" charset="-128"/>
                <a:cs typeface="Meiryo" charset="-128"/>
              </a:rPr>
              <a:t>Mail</a:t>
            </a:r>
            <a:r>
              <a:rPr lang="ja-JP" altLang="en-US" sz="1600" b="1">
                <a:solidFill>
                  <a:srgbClr val="324650"/>
                </a:solidFill>
                <a:latin typeface="Meiryo" charset="-128"/>
                <a:ea typeface="Meiryo" charset="-128"/>
                <a:cs typeface="Meiryo" charset="-128"/>
              </a:rPr>
              <a:t>連絡</a:t>
            </a:r>
            <a:endParaRPr lang="zh-TW" altLang="en-US" sz="1600" b="1">
              <a:solidFill>
                <a:srgbClr val="324650"/>
              </a:solidFill>
              <a:latin typeface="Meiryo" charset="-128"/>
              <a:ea typeface="Meiryo" charset="-128"/>
              <a:cs typeface="Meiryo" charset="-128"/>
            </a:endParaRPr>
          </a:p>
        </p:txBody>
      </p:sp>
      <p:pic>
        <p:nvPicPr>
          <p:cNvPr id="43" name="圖片 42" descr="一張含有 文字, 圖表, 螢幕擷取畫面, 繪圖 的圖片&#10;&#10;自動產生的描述">
            <a:extLst>
              <a:ext uri="{FF2B5EF4-FFF2-40B4-BE49-F238E27FC236}">
                <a16:creationId xmlns:a16="http://schemas.microsoft.com/office/drawing/2014/main" id="{B36B21C7-3B49-AC70-3013-EF01D176541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92132" y="3055705"/>
            <a:ext cx="1120832" cy="840624"/>
          </a:xfrm>
          <a:prstGeom prst="rect">
            <a:avLst/>
          </a:prstGeom>
        </p:spPr>
      </p:pic>
      <p:grpSp>
        <p:nvGrpSpPr>
          <p:cNvPr id="44" name="群組 43">
            <a:extLst>
              <a:ext uri="{FF2B5EF4-FFF2-40B4-BE49-F238E27FC236}">
                <a16:creationId xmlns:a16="http://schemas.microsoft.com/office/drawing/2014/main" id="{5BAB99A9-5892-64A4-0BF9-8575E676AB96}"/>
              </a:ext>
            </a:extLst>
          </p:cNvPr>
          <p:cNvGrpSpPr/>
          <p:nvPr/>
        </p:nvGrpSpPr>
        <p:grpSpPr>
          <a:xfrm>
            <a:off x="3278515" y="1845221"/>
            <a:ext cx="1140205" cy="1009882"/>
            <a:chOff x="2838630" y="2116597"/>
            <a:chExt cx="1140205" cy="1009882"/>
          </a:xfrm>
        </p:grpSpPr>
        <p:grpSp>
          <p:nvGrpSpPr>
            <p:cNvPr id="45" name="群組 44">
              <a:extLst>
                <a:ext uri="{FF2B5EF4-FFF2-40B4-BE49-F238E27FC236}">
                  <a16:creationId xmlns:a16="http://schemas.microsoft.com/office/drawing/2014/main" id="{BFEF6FB3-3BD4-A220-60FE-6692BAF49C25}"/>
                </a:ext>
              </a:extLst>
            </p:cNvPr>
            <p:cNvGrpSpPr/>
            <p:nvPr/>
          </p:nvGrpSpPr>
          <p:grpSpPr>
            <a:xfrm>
              <a:off x="2927491" y="2234233"/>
              <a:ext cx="1051344" cy="892246"/>
              <a:chOff x="2912097" y="1903099"/>
              <a:chExt cx="1051344" cy="892246"/>
            </a:xfrm>
          </p:grpSpPr>
          <p:pic>
            <p:nvPicPr>
              <p:cNvPr id="47" name="圖片 46">
                <a:extLst>
                  <a:ext uri="{FF2B5EF4-FFF2-40B4-BE49-F238E27FC236}">
                    <a16:creationId xmlns:a16="http://schemas.microsoft.com/office/drawing/2014/main" id="{8E9F8E0E-DA93-3FCF-9003-84E0B93A2E15}"/>
                  </a:ext>
                </a:extLst>
              </p:cNvPr>
              <p:cNvPicPr>
                <a:picLocks noChangeAspect="1"/>
              </p:cNvPicPr>
              <p:nvPr/>
            </p:nvPicPr>
            <p:blipFill rotWithShape="1">
              <a:blip r:embed="rId6"/>
              <a:srcRect l="59934" t="22541" r="2915" b="8747"/>
              <a:stretch/>
            </p:blipFill>
            <p:spPr>
              <a:xfrm>
                <a:off x="2912097" y="1903099"/>
                <a:ext cx="1051344" cy="892246"/>
              </a:xfrm>
              <a:prstGeom prst="rect">
                <a:avLst/>
              </a:prstGeom>
            </p:spPr>
          </p:pic>
          <p:sp>
            <p:nvSpPr>
              <p:cNvPr id="48" name="矩形 47">
                <a:extLst>
                  <a:ext uri="{FF2B5EF4-FFF2-40B4-BE49-F238E27FC236}">
                    <a16:creationId xmlns:a16="http://schemas.microsoft.com/office/drawing/2014/main" id="{CDA17D41-9267-B7C7-0A9C-56B4CEB310A1}"/>
                  </a:ext>
                </a:extLst>
              </p:cNvPr>
              <p:cNvSpPr/>
              <p:nvPr/>
            </p:nvSpPr>
            <p:spPr>
              <a:xfrm>
                <a:off x="3302262" y="2527049"/>
                <a:ext cx="657893" cy="17778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b="1">
                    <a:solidFill>
                      <a:schemeClr val="accent5">
                        <a:lumMod val="20000"/>
                        <a:lumOff val="80000"/>
                      </a:schemeClr>
                    </a:solidFill>
                    <a:latin typeface="Meiryo UI" panose="020B0604030504040204" pitchFamily="34" charset="-128"/>
                    <a:ea typeface="Meiryo UI" panose="020B0604030504040204" pitchFamily="34" charset="-128"/>
                  </a:rPr>
                  <a:t>VBA</a:t>
                </a:r>
                <a:endParaRPr lang="zh-TW" altLang="en-US" sz="900" b="1">
                  <a:solidFill>
                    <a:schemeClr val="accent5">
                      <a:lumMod val="20000"/>
                      <a:lumOff val="80000"/>
                    </a:schemeClr>
                  </a:solidFill>
                  <a:latin typeface="Meiryo UI" panose="020B0604030504040204" pitchFamily="34" charset="-128"/>
                  <a:ea typeface="Meiryo UI" panose="020B0604030504040204" pitchFamily="34" charset="-128"/>
                </a:endParaRPr>
              </a:p>
            </p:txBody>
          </p:sp>
        </p:grpSp>
        <p:sp>
          <p:nvSpPr>
            <p:cNvPr id="46" name="橢圓 45">
              <a:extLst>
                <a:ext uri="{FF2B5EF4-FFF2-40B4-BE49-F238E27FC236}">
                  <a16:creationId xmlns:a16="http://schemas.microsoft.com/office/drawing/2014/main" id="{957ADCEB-0111-B2E9-4C43-5F9494E69DAF}"/>
                </a:ext>
              </a:extLst>
            </p:cNvPr>
            <p:cNvSpPr/>
            <p:nvPr/>
          </p:nvSpPr>
          <p:spPr>
            <a:xfrm>
              <a:off x="2838630" y="2116597"/>
              <a:ext cx="498805" cy="222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lumMod val="20000"/>
                    <a:lumOff val="80000"/>
                  </a:schemeClr>
                </a:solidFill>
              </a:endParaRPr>
            </a:p>
          </p:txBody>
        </p:sp>
      </p:grpSp>
      <p:cxnSp>
        <p:nvCxnSpPr>
          <p:cNvPr id="49" name="直線接點 48">
            <a:extLst>
              <a:ext uri="{FF2B5EF4-FFF2-40B4-BE49-F238E27FC236}">
                <a16:creationId xmlns:a16="http://schemas.microsoft.com/office/drawing/2014/main" id="{E628CC71-01F8-3149-865B-226B65A69179}"/>
              </a:ext>
            </a:extLst>
          </p:cNvPr>
          <p:cNvCxnSpPr>
            <a:cxnSpLocks/>
          </p:cNvCxnSpPr>
          <p:nvPr/>
        </p:nvCxnSpPr>
        <p:spPr>
          <a:xfrm flipV="1">
            <a:off x="5822716" y="545932"/>
            <a:ext cx="10757" cy="53824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4DA38226-EF5D-93F6-96B0-092D45281B2F}"/>
              </a:ext>
            </a:extLst>
          </p:cNvPr>
          <p:cNvSpPr/>
          <p:nvPr/>
        </p:nvSpPr>
        <p:spPr>
          <a:xfrm>
            <a:off x="590030" y="520722"/>
            <a:ext cx="4201270" cy="769441"/>
          </a:xfrm>
          <a:prstGeom prst="rect">
            <a:avLst/>
          </a:prstGeom>
        </p:spPr>
        <p:txBody>
          <a:bodyPr wrap="square">
            <a:spAutoFit/>
          </a:bodyPr>
          <a:lstStyle/>
          <a:p>
            <a:r>
              <a:rPr lang="en-US" altLang="zh-TW" sz="1600" b="1">
                <a:latin typeface="Meiryo UI" panose="020B0604030504040204" pitchFamily="34" charset="-128"/>
                <a:ea typeface="Meiryo UI" panose="020B0604030504040204" pitchFamily="34" charset="-128"/>
                <a:cs typeface="Meiryo UI" panose="020B0604030504040204" pitchFamily="34" charset="-128"/>
              </a:rPr>
              <a:t>【</a:t>
            </a:r>
            <a:r>
              <a:rPr lang="en-US" altLang="zh-TW"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 TOM</a:t>
            </a:r>
            <a:r>
              <a:rPr lang="ja-JP" altLang="en-US"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欠点検出毎日</a:t>
            </a:r>
            <a:r>
              <a:rPr lang="zh-TW" altLang="en-US" sz="1600" b="1">
                <a:solidFill>
                  <a:srgbClr val="000000"/>
                </a:solidFill>
                <a:latin typeface="Meiryo UI" panose="020B0604030504040204" pitchFamily="34" charset="-128"/>
                <a:ea typeface="Meiryo UI" panose="020B0604030504040204" pitchFamily="34" charset="-128"/>
                <a:cs typeface="Meiryo UI" panose="020B0604030504040204" pitchFamily="34" charset="-128"/>
              </a:rPr>
              <a:t>確認</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r>
              <a:rPr lang="ja-JP" altLang="en-US" sz="1400">
                <a:solidFill>
                  <a:srgbClr val="000000"/>
                </a:solidFill>
                <a:latin typeface="Meiryo UI" panose="020B0604030504040204" pitchFamily="34" charset="-128"/>
                <a:ea typeface="Meiryo UI" panose="020B0604030504040204" pitchFamily="34" charset="-128"/>
              </a:rPr>
              <a:t>各窯は毎日</a:t>
            </a:r>
            <a:r>
              <a:rPr lang="en-US" altLang="ja-JP" sz="1400">
                <a:solidFill>
                  <a:srgbClr val="000000"/>
                </a:solidFill>
                <a:latin typeface="Meiryo UI" panose="020B0604030504040204" pitchFamily="34" charset="-128"/>
                <a:ea typeface="Meiryo UI" panose="020B0604030504040204" pitchFamily="34" charset="-128"/>
              </a:rPr>
              <a:t>PAM</a:t>
            </a:r>
            <a:r>
              <a:rPr lang="ja-JP" altLang="en-US" sz="1400">
                <a:solidFill>
                  <a:srgbClr val="000000"/>
                </a:solidFill>
                <a:latin typeface="Meiryo UI" panose="020B0604030504040204" pitchFamily="34" charset="-128"/>
                <a:ea typeface="Meiryo UI" panose="020B0604030504040204" pitchFamily="34" charset="-128"/>
              </a:rPr>
              <a:t>システムでデータをダウンロードし、データを整理後、関連グラフを出力し、担当者にメールで連絡。</a:t>
            </a:r>
            <a:endParaRPr lang="en-US" altLang="zh-TW" sz="1400">
              <a:solidFill>
                <a:srgbClr val="000000"/>
              </a:solidFill>
              <a:latin typeface="Meiryo UI" panose="020B0604030504040204" pitchFamily="34" charset="-128"/>
              <a:ea typeface="Meiryo UI" panose="020B0604030504040204" pitchFamily="34" charset="-128"/>
            </a:endParaRPr>
          </a:p>
        </p:txBody>
      </p:sp>
      <p:pic>
        <p:nvPicPr>
          <p:cNvPr id="51" name="圖片 50" descr="一張含有 文字, 螢幕擷取畫面, 行, 圖表 的圖片&#10;&#10;自動產生的描述">
            <a:extLst>
              <a:ext uri="{FF2B5EF4-FFF2-40B4-BE49-F238E27FC236}">
                <a16:creationId xmlns:a16="http://schemas.microsoft.com/office/drawing/2014/main" id="{1257C2E7-36D4-8E4C-8FF2-CF860704E9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90665" y="3375155"/>
            <a:ext cx="1038111" cy="778583"/>
          </a:xfrm>
          <a:prstGeom prst="rect">
            <a:avLst/>
          </a:prstGeom>
        </p:spPr>
      </p:pic>
      <p:sp>
        <p:nvSpPr>
          <p:cNvPr id="52" name="箭號: 向右 51">
            <a:extLst>
              <a:ext uri="{FF2B5EF4-FFF2-40B4-BE49-F238E27FC236}">
                <a16:creationId xmlns:a16="http://schemas.microsoft.com/office/drawing/2014/main" id="{F22ECFEF-1829-8D89-720E-491E809EBF6E}"/>
              </a:ext>
            </a:extLst>
          </p:cNvPr>
          <p:cNvSpPr/>
          <p:nvPr/>
        </p:nvSpPr>
        <p:spPr>
          <a:xfrm rot="7445195">
            <a:off x="3528673" y="2964475"/>
            <a:ext cx="403467" cy="200534"/>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圓角 52">
            <a:extLst>
              <a:ext uri="{FF2B5EF4-FFF2-40B4-BE49-F238E27FC236}">
                <a16:creationId xmlns:a16="http://schemas.microsoft.com/office/drawing/2014/main" id="{7792F91A-BF37-BCAE-B490-B0974F2D608E}"/>
              </a:ext>
            </a:extLst>
          </p:cNvPr>
          <p:cNvSpPr/>
          <p:nvPr/>
        </p:nvSpPr>
        <p:spPr>
          <a:xfrm>
            <a:off x="814466" y="5158298"/>
            <a:ext cx="1345382" cy="7291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latin typeface="Meiryo UI" panose="020B0604030504040204" pitchFamily="34" charset="-128"/>
                <a:ea typeface="Meiryo UI" panose="020B0604030504040204" pitchFamily="34" charset="-128"/>
              </a:rPr>
              <a:t>Python</a:t>
            </a:r>
            <a:br>
              <a:rPr lang="en-US" altLang="zh-TW" sz="1400">
                <a:latin typeface="Meiryo UI" panose="020B0604030504040204" pitchFamily="34" charset="-128"/>
                <a:ea typeface="Meiryo UI" panose="020B0604030504040204" pitchFamily="34" charset="-128"/>
              </a:rPr>
            </a:br>
            <a:r>
              <a:rPr lang="zh-TW" altLang="en-US" sz="1400">
                <a:latin typeface="Meiryo UI" panose="020B0604030504040204" pitchFamily="34" charset="-128"/>
                <a:ea typeface="Meiryo UI" panose="020B0604030504040204" pitchFamily="34" charset="-128"/>
              </a:rPr>
              <a:t>資料自動解析</a:t>
            </a:r>
            <a:br>
              <a:rPr lang="en-US" altLang="zh-TW" sz="1400">
                <a:latin typeface="Meiryo UI" panose="020B0604030504040204" pitchFamily="34" charset="-128"/>
                <a:ea typeface="Meiryo UI" panose="020B0604030504040204" pitchFamily="34" charset="-128"/>
              </a:rPr>
            </a:br>
            <a:r>
              <a:rPr lang="zh-TW" altLang="en-US" sz="1400">
                <a:latin typeface="Meiryo UI" panose="020B0604030504040204" pitchFamily="34" charset="-128"/>
                <a:ea typeface="Meiryo UI" panose="020B0604030504040204" pitchFamily="34" charset="-128"/>
              </a:rPr>
              <a:t>自動</a:t>
            </a:r>
            <a:r>
              <a:rPr lang="en-US" altLang="zh-TW" sz="1400">
                <a:latin typeface="Meiryo UI" panose="020B0604030504040204" pitchFamily="34" charset="-128"/>
                <a:ea typeface="Meiryo UI" panose="020B0604030504040204" pitchFamily="34" charset="-128"/>
              </a:rPr>
              <a:t>Mail</a:t>
            </a:r>
            <a:endParaRPr lang="zh-TW" altLang="en-US" sz="1400">
              <a:latin typeface="Meiryo UI" panose="020B0604030504040204" pitchFamily="34" charset="-128"/>
              <a:ea typeface="Meiryo UI" panose="020B0604030504040204" pitchFamily="34" charset="-128"/>
            </a:endParaRPr>
          </a:p>
        </p:txBody>
      </p:sp>
      <p:sp>
        <p:nvSpPr>
          <p:cNvPr id="54" name="箭號: 向右 53">
            <a:extLst>
              <a:ext uri="{FF2B5EF4-FFF2-40B4-BE49-F238E27FC236}">
                <a16:creationId xmlns:a16="http://schemas.microsoft.com/office/drawing/2014/main" id="{15A76921-7B8E-1864-D63C-81B45D0ACEBB}"/>
              </a:ext>
            </a:extLst>
          </p:cNvPr>
          <p:cNvSpPr/>
          <p:nvPr/>
        </p:nvSpPr>
        <p:spPr>
          <a:xfrm rot="5400000">
            <a:off x="7406805" y="3994433"/>
            <a:ext cx="550733" cy="139577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箭號: 向右 54">
            <a:extLst>
              <a:ext uri="{FF2B5EF4-FFF2-40B4-BE49-F238E27FC236}">
                <a16:creationId xmlns:a16="http://schemas.microsoft.com/office/drawing/2014/main" id="{B1E77738-5BD3-FFB1-5033-8968851946A5}"/>
              </a:ext>
            </a:extLst>
          </p:cNvPr>
          <p:cNvSpPr/>
          <p:nvPr/>
        </p:nvSpPr>
        <p:spPr>
          <a:xfrm rot="5400000">
            <a:off x="1211792" y="4009100"/>
            <a:ext cx="550733" cy="139577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5136DBF9-2081-A418-F4E4-95D3A66FAFF1}"/>
              </a:ext>
            </a:extLst>
          </p:cNvPr>
          <p:cNvSpPr/>
          <p:nvPr/>
        </p:nvSpPr>
        <p:spPr>
          <a:xfrm>
            <a:off x="2309798" y="4793737"/>
            <a:ext cx="2889617" cy="1082356"/>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a:solidFill>
                  <a:schemeClr val="tx1"/>
                </a:solidFill>
                <a:latin typeface="Meiryo UI" panose="020B0604030504040204" pitchFamily="34" charset="-128"/>
                <a:ea typeface="Meiryo UI" panose="020B0604030504040204" pitchFamily="34" charset="-128"/>
              </a:rPr>
              <a:t>￭ </a:t>
            </a:r>
            <a:r>
              <a:rPr lang="en-US" altLang="zh-TW" sz="1400" b="1">
                <a:solidFill>
                  <a:schemeClr val="tx1"/>
                </a:solidFill>
                <a:latin typeface="Meiryo UI" panose="020B0604030504040204" pitchFamily="34" charset="-128"/>
                <a:ea typeface="Meiryo UI" panose="020B0604030504040204" pitchFamily="34" charset="-128"/>
              </a:rPr>
              <a:t>python</a:t>
            </a:r>
            <a:r>
              <a:rPr lang="zh-TW" altLang="en-US" sz="1400" b="1">
                <a:solidFill>
                  <a:schemeClr val="tx1"/>
                </a:solidFill>
                <a:latin typeface="Meiryo UI" panose="020B0604030504040204" pitchFamily="34" charset="-128"/>
                <a:ea typeface="Meiryo UI" panose="020B0604030504040204" pitchFamily="34" charset="-128"/>
              </a:rPr>
              <a:t>自動化</a:t>
            </a:r>
            <a:r>
              <a:rPr lang="ja-JP" altLang="en-US" sz="1400" b="1">
                <a:solidFill>
                  <a:schemeClr val="tx1"/>
                </a:solidFill>
                <a:latin typeface="Meiryo UI" panose="020B0604030504040204" pitchFamily="34" charset="-128"/>
                <a:ea typeface="Meiryo UI" panose="020B0604030504040204" pitchFamily="34" charset="-128"/>
              </a:rPr>
              <a:t>、</a:t>
            </a:r>
            <a:r>
              <a:rPr lang="zh-TW" altLang="en-US" sz="1400" b="1">
                <a:solidFill>
                  <a:schemeClr val="tx1"/>
                </a:solidFill>
                <a:latin typeface="Meiryo UI" panose="020B0604030504040204" pitchFamily="34" charset="-128"/>
                <a:ea typeface="Meiryo UI" panose="020B0604030504040204" pitchFamily="34" charset="-128"/>
              </a:rPr>
              <a:t>人</a:t>
            </a:r>
            <a:r>
              <a:rPr lang="ja-JP" altLang="en-US" sz="1400" b="1">
                <a:solidFill>
                  <a:schemeClr val="tx1"/>
                </a:solidFill>
                <a:latin typeface="Meiryo UI" panose="020B0604030504040204" pitchFamily="34" charset="-128"/>
                <a:ea typeface="Meiryo UI" panose="020B0604030504040204" pitchFamily="34" charset="-128"/>
              </a:rPr>
              <a:t>に代わり</a:t>
            </a:r>
            <a:endParaRPr lang="en-US" altLang="zh-TW" sz="1400" b="1">
              <a:solidFill>
                <a:schemeClr val="tx1"/>
              </a:solidFill>
              <a:latin typeface="Meiryo UI" panose="020B0604030504040204" pitchFamily="34" charset="-128"/>
              <a:ea typeface="Meiryo UI" panose="020B0604030504040204" pitchFamily="34" charset="-128"/>
            </a:endParaRPr>
          </a:p>
          <a:p>
            <a:r>
              <a:rPr lang="zh-TW" altLang="en-US" sz="1400" b="1">
                <a:solidFill>
                  <a:schemeClr val="tx1"/>
                </a:solidFill>
                <a:latin typeface="Meiryo UI" panose="020B0604030504040204" pitchFamily="34" charset="-128"/>
                <a:ea typeface="Meiryo UI" panose="020B0604030504040204" pitchFamily="34" charset="-128"/>
              </a:rPr>
              <a:t>￭ </a:t>
            </a:r>
            <a:r>
              <a:rPr lang="ja-JP" altLang="en-US" sz="1400" b="1">
                <a:solidFill>
                  <a:schemeClr val="tx1"/>
                </a:solidFill>
                <a:latin typeface="Meiryo UI" panose="020B0604030504040204" pitchFamily="34" charset="-128"/>
                <a:ea typeface="Meiryo UI" panose="020B0604030504040204" pitchFamily="34" charset="-128"/>
              </a:rPr>
              <a:t>グラフ</a:t>
            </a:r>
            <a:r>
              <a:rPr lang="zh-TW" altLang="en-US" sz="1400" b="1">
                <a:solidFill>
                  <a:schemeClr val="tx1"/>
                </a:solidFill>
                <a:latin typeface="Meiryo UI" panose="020B0604030504040204" pitchFamily="34" charset="-128"/>
                <a:ea typeface="Meiryo UI" panose="020B0604030504040204" pitchFamily="34" charset="-128"/>
              </a:rPr>
              <a:t>生成後</a:t>
            </a:r>
            <a:r>
              <a:rPr lang="ja-JP" altLang="en-US" sz="1400" b="1">
                <a:solidFill>
                  <a:schemeClr val="tx1"/>
                </a:solidFill>
                <a:latin typeface="Meiryo UI" panose="020B0604030504040204" pitchFamily="34" charset="-128"/>
                <a:ea typeface="Meiryo UI" panose="020B0604030504040204" pitchFamily="34" charset="-128"/>
              </a:rPr>
              <a:t>、メール</a:t>
            </a:r>
            <a:r>
              <a:rPr lang="zh-TW" altLang="en-US" sz="1400" b="1">
                <a:solidFill>
                  <a:schemeClr val="tx1"/>
                </a:solidFill>
                <a:latin typeface="Meiryo UI" panose="020B0604030504040204" pitchFamily="34" charset="-128"/>
                <a:ea typeface="Meiryo UI" panose="020B0604030504040204" pitchFamily="34" charset="-128"/>
              </a:rPr>
              <a:t>自動</a:t>
            </a:r>
            <a:r>
              <a:rPr lang="ja-JP" altLang="en-US" sz="1400" b="1">
                <a:solidFill>
                  <a:schemeClr val="tx1"/>
                </a:solidFill>
                <a:latin typeface="Meiryo UI" panose="020B0604030504040204" pitchFamily="34" charset="-128"/>
                <a:ea typeface="Meiryo UI" panose="020B0604030504040204" pitchFamily="34" charset="-128"/>
              </a:rPr>
              <a:t>送信</a:t>
            </a:r>
            <a:endParaRPr lang="en-US" altLang="zh-TW" sz="1400" b="1">
              <a:solidFill>
                <a:schemeClr val="tx1"/>
              </a:solidFill>
              <a:latin typeface="Meiryo UI" panose="020B0604030504040204" pitchFamily="34" charset="-128"/>
              <a:ea typeface="Meiryo UI" panose="020B0604030504040204" pitchFamily="34" charset="-128"/>
            </a:endParaRPr>
          </a:p>
          <a:p>
            <a:r>
              <a:rPr lang="zh-TW" altLang="en-US" sz="1400" b="1">
                <a:solidFill>
                  <a:srgbClr val="FF0000"/>
                </a:solidFill>
                <a:latin typeface="Meiryo UI" panose="020B0604030504040204" pitchFamily="34" charset="-128"/>
                <a:ea typeface="Meiryo UI" panose="020B0604030504040204" pitchFamily="34" charset="-128"/>
              </a:rPr>
              <a:t>￭ </a:t>
            </a:r>
            <a:r>
              <a:rPr lang="en-US" altLang="zh-TW" sz="1400" b="1">
                <a:solidFill>
                  <a:srgbClr val="FF0000"/>
                </a:solidFill>
                <a:latin typeface="Meiryo UI" panose="020B0604030504040204" pitchFamily="34" charset="-128"/>
                <a:ea typeface="Meiryo UI" panose="020B0604030504040204" pitchFamily="34" charset="-128"/>
              </a:rPr>
              <a:t>5</a:t>
            </a:r>
            <a:r>
              <a:rPr lang="zh-TW" altLang="en-US" sz="1400" b="1">
                <a:solidFill>
                  <a:srgbClr val="FF0000"/>
                </a:solidFill>
                <a:latin typeface="Meiryo UI" panose="020B0604030504040204" pitchFamily="34" charset="-128"/>
                <a:ea typeface="Meiryo UI" panose="020B0604030504040204" pitchFamily="34" charset="-128"/>
              </a:rPr>
              <a:t>窯</a:t>
            </a:r>
            <a:r>
              <a:rPr lang="ja-JP" altLang="en-US" sz="1400" b="1">
                <a:solidFill>
                  <a:srgbClr val="FF0000"/>
                </a:solidFill>
                <a:latin typeface="Meiryo UI" panose="020B0604030504040204" pitchFamily="34" charset="-128"/>
                <a:ea typeface="Meiryo UI" panose="020B0604030504040204" pitchFamily="34" charset="-128"/>
              </a:rPr>
              <a:t>全部で</a:t>
            </a:r>
            <a:r>
              <a:rPr lang="en-US" altLang="zh-TW" sz="1400" b="1">
                <a:solidFill>
                  <a:srgbClr val="FF0000"/>
                </a:solidFill>
                <a:latin typeface="Meiryo UI" panose="020B0604030504040204" pitchFamily="34" charset="-128"/>
                <a:ea typeface="Meiryo UI" panose="020B0604030504040204" pitchFamily="34" charset="-128"/>
              </a:rPr>
              <a:t>75hr/</a:t>
            </a:r>
            <a:r>
              <a:rPr lang="zh-TW" altLang="en-US" sz="1400" b="1">
                <a:solidFill>
                  <a:srgbClr val="FF0000"/>
                </a:solidFill>
                <a:latin typeface="Meiryo UI" panose="020B0604030504040204" pitchFamily="34" charset="-128"/>
                <a:ea typeface="Meiryo UI" panose="020B0604030504040204" pitchFamily="34" charset="-128"/>
              </a:rPr>
              <a:t>月</a:t>
            </a:r>
            <a:r>
              <a:rPr lang="ja-JP" altLang="en-US" sz="1400" b="1">
                <a:solidFill>
                  <a:srgbClr val="FF0000"/>
                </a:solidFill>
                <a:latin typeface="Meiryo UI" panose="020B0604030504040204" pitchFamily="34" charset="-128"/>
                <a:ea typeface="Meiryo UI" panose="020B0604030504040204" pitchFamily="34" charset="-128"/>
              </a:rPr>
              <a:t>節約できる</a:t>
            </a:r>
            <a:endParaRPr lang="zh-TW" altLang="en-US" sz="1400" b="1">
              <a:solidFill>
                <a:srgbClr val="FF0000"/>
              </a:solidFill>
              <a:latin typeface="Meiryo UI" panose="020B0604030504040204" pitchFamily="34" charset="-128"/>
              <a:ea typeface="Meiryo UI" panose="020B0604030504040204" pitchFamily="34" charset="-128"/>
            </a:endParaRPr>
          </a:p>
        </p:txBody>
      </p:sp>
      <p:sp>
        <p:nvSpPr>
          <p:cNvPr id="57" name="矩形: 圓角 56">
            <a:extLst>
              <a:ext uri="{FF2B5EF4-FFF2-40B4-BE49-F238E27FC236}">
                <a16:creationId xmlns:a16="http://schemas.microsoft.com/office/drawing/2014/main" id="{2120F83A-B123-9D81-427C-5CC10D696111}"/>
              </a:ext>
            </a:extLst>
          </p:cNvPr>
          <p:cNvSpPr/>
          <p:nvPr/>
        </p:nvSpPr>
        <p:spPr>
          <a:xfrm>
            <a:off x="7034676" y="5136734"/>
            <a:ext cx="1345382" cy="7291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a:latin typeface="Meiryo UI" panose="020B0604030504040204" pitchFamily="34" charset="-128"/>
                <a:ea typeface="Meiryo UI" panose="020B0604030504040204" pitchFamily="34" charset="-128"/>
              </a:rPr>
              <a:t>Python</a:t>
            </a:r>
            <a:br>
              <a:rPr lang="en-US" altLang="zh-TW" sz="1400">
                <a:latin typeface="Meiryo UI" panose="020B0604030504040204" pitchFamily="34" charset="-128"/>
                <a:ea typeface="Meiryo UI" panose="020B0604030504040204" pitchFamily="34" charset="-128"/>
              </a:rPr>
            </a:br>
            <a:r>
              <a:rPr lang="zh-TW" altLang="en-US" sz="1400">
                <a:latin typeface="Meiryo UI" panose="020B0604030504040204" pitchFamily="34" charset="-128"/>
                <a:ea typeface="Meiryo UI" panose="020B0604030504040204" pitchFamily="34" charset="-128"/>
              </a:rPr>
              <a:t>資料</a:t>
            </a:r>
            <a:r>
              <a:rPr lang="ja-JP" altLang="en-US" sz="1400">
                <a:latin typeface="Meiryo UI" panose="020B0604030504040204" pitchFamily="34" charset="-128"/>
                <a:ea typeface="Meiryo UI" panose="020B0604030504040204" pitchFamily="34" charset="-128"/>
              </a:rPr>
              <a:t>画像</a:t>
            </a:r>
            <a:r>
              <a:rPr lang="zh-TW" altLang="en-US" sz="1400">
                <a:latin typeface="Meiryo UI" panose="020B0604030504040204" pitchFamily="34" charset="-128"/>
                <a:ea typeface="Meiryo UI" panose="020B0604030504040204" pitchFamily="34" charset="-128"/>
              </a:rPr>
              <a:t>解析</a:t>
            </a:r>
            <a:br>
              <a:rPr lang="en-US" altLang="zh-TW" sz="1400">
                <a:latin typeface="Meiryo UI" panose="020B0604030504040204" pitchFamily="34" charset="-128"/>
                <a:ea typeface="Meiryo UI" panose="020B0604030504040204" pitchFamily="34" charset="-128"/>
              </a:rPr>
            </a:br>
            <a:r>
              <a:rPr lang="zh-TW" altLang="en-US" sz="1400">
                <a:latin typeface="Meiryo UI" panose="020B0604030504040204" pitchFamily="34" charset="-128"/>
                <a:ea typeface="Meiryo UI" panose="020B0604030504040204" pitchFamily="34" charset="-128"/>
              </a:rPr>
              <a:t>自動</a:t>
            </a:r>
            <a:r>
              <a:rPr lang="en-US" altLang="zh-TW" sz="1400">
                <a:latin typeface="Meiryo UI" panose="020B0604030504040204" pitchFamily="34" charset="-128"/>
                <a:ea typeface="Meiryo UI" panose="020B0604030504040204" pitchFamily="34" charset="-128"/>
              </a:rPr>
              <a:t>Mail</a:t>
            </a:r>
            <a:endParaRPr lang="zh-TW" altLang="en-US" sz="1400">
              <a:latin typeface="Meiryo UI" panose="020B0604030504040204" pitchFamily="34" charset="-128"/>
              <a:ea typeface="Meiryo UI" panose="020B0604030504040204" pitchFamily="34" charset="-128"/>
            </a:endParaRPr>
          </a:p>
        </p:txBody>
      </p:sp>
      <p:sp>
        <p:nvSpPr>
          <p:cNvPr id="58" name="矩形: 圓角 57">
            <a:extLst>
              <a:ext uri="{FF2B5EF4-FFF2-40B4-BE49-F238E27FC236}">
                <a16:creationId xmlns:a16="http://schemas.microsoft.com/office/drawing/2014/main" id="{E8E0CBC3-1D30-7B05-5E0F-33D1864FFD25}"/>
              </a:ext>
            </a:extLst>
          </p:cNvPr>
          <p:cNvSpPr/>
          <p:nvPr/>
        </p:nvSpPr>
        <p:spPr>
          <a:xfrm>
            <a:off x="8587377" y="4783500"/>
            <a:ext cx="2545388" cy="1082356"/>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a:solidFill>
                  <a:schemeClr val="tx1"/>
                </a:solidFill>
                <a:latin typeface="Meiryo UI" panose="020B0604030504040204" pitchFamily="34" charset="-128"/>
                <a:ea typeface="Meiryo UI" panose="020B0604030504040204" pitchFamily="34" charset="-128"/>
              </a:rPr>
              <a:t>￭ </a:t>
            </a:r>
            <a:r>
              <a:rPr lang="en-US" altLang="zh-TW" sz="1400" b="1">
                <a:solidFill>
                  <a:schemeClr val="tx1"/>
                </a:solidFill>
                <a:latin typeface="Meiryo UI" panose="020B0604030504040204" pitchFamily="34" charset="-128"/>
                <a:ea typeface="Meiryo UI" panose="020B0604030504040204" pitchFamily="34" charset="-128"/>
              </a:rPr>
              <a:t>python</a:t>
            </a:r>
            <a:r>
              <a:rPr lang="ja-JP" altLang="en-US" sz="1400" b="1">
                <a:solidFill>
                  <a:schemeClr val="tx1"/>
                </a:solidFill>
                <a:latin typeface="Meiryo UI" panose="020B0604030504040204" pitchFamily="34" charset="-128"/>
                <a:ea typeface="Meiryo UI" panose="020B0604030504040204" pitchFamily="34" charset="-128"/>
              </a:rPr>
              <a:t>画像</a:t>
            </a:r>
            <a:r>
              <a:rPr lang="zh-TW" altLang="en-US" sz="1400" b="1">
                <a:solidFill>
                  <a:schemeClr val="tx1"/>
                </a:solidFill>
                <a:latin typeface="Meiryo UI" panose="020B0604030504040204" pitchFamily="34" charset="-128"/>
                <a:ea typeface="Meiryo UI" panose="020B0604030504040204" pitchFamily="34" charset="-128"/>
              </a:rPr>
              <a:t>解析自動化</a:t>
            </a:r>
            <a:endParaRPr lang="en-US" altLang="zh-TW" sz="1400" b="1">
              <a:solidFill>
                <a:schemeClr val="tx1"/>
              </a:solidFill>
              <a:latin typeface="Meiryo UI" panose="020B0604030504040204" pitchFamily="34" charset="-128"/>
              <a:ea typeface="Meiryo UI" panose="020B0604030504040204" pitchFamily="34" charset="-128"/>
            </a:endParaRPr>
          </a:p>
          <a:p>
            <a:r>
              <a:rPr lang="zh-TW" altLang="en-US" sz="1400" b="1">
                <a:solidFill>
                  <a:schemeClr val="tx1"/>
                </a:solidFill>
                <a:latin typeface="Meiryo UI" panose="020B0604030504040204" pitchFamily="34" charset="-128"/>
                <a:ea typeface="Meiryo UI" panose="020B0604030504040204" pitchFamily="34" charset="-128"/>
              </a:rPr>
              <a:t>￭ 分析結果自動</a:t>
            </a:r>
            <a:r>
              <a:rPr lang="en-US" altLang="zh-TW" sz="1400" b="1">
                <a:solidFill>
                  <a:schemeClr val="tx1"/>
                </a:solidFill>
                <a:latin typeface="Meiryo UI" panose="020B0604030504040204" pitchFamily="34" charset="-128"/>
                <a:ea typeface="Meiryo UI" panose="020B0604030504040204" pitchFamily="34" charset="-128"/>
              </a:rPr>
              <a:t>mail</a:t>
            </a:r>
            <a:r>
              <a:rPr lang="ja-JP" altLang="en-US" sz="1400" b="1">
                <a:solidFill>
                  <a:schemeClr val="tx1"/>
                </a:solidFill>
                <a:latin typeface="Meiryo UI" panose="020B0604030504040204" pitchFamily="34" charset="-128"/>
                <a:ea typeface="Meiryo UI" panose="020B0604030504040204" pitchFamily="34" charset="-128"/>
              </a:rPr>
              <a:t>送信</a:t>
            </a:r>
            <a:endParaRPr lang="en-US" altLang="zh-TW" sz="1400" b="1">
              <a:solidFill>
                <a:schemeClr val="tx1"/>
              </a:solidFill>
              <a:latin typeface="Meiryo UI" panose="020B0604030504040204" pitchFamily="34" charset="-128"/>
              <a:ea typeface="Meiryo UI" panose="020B0604030504040204" pitchFamily="34" charset="-128"/>
            </a:endParaRPr>
          </a:p>
          <a:p>
            <a:r>
              <a:rPr lang="zh-TW" altLang="en-US" sz="1400" b="1">
                <a:solidFill>
                  <a:schemeClr val="tx1"/>
                </a:solidFill>
                <a:latin typeface="Meiryo UI" panose="020B0604030504040204" pitchFamily="34" charset="-128"/>
                <a:ea typeface="Meiryo UI" panose="020B0604030504040204" pitchFamily="34" charset="-128"/>
              </a:rPr>
              <a:t>￭ </a:t>
            </a:r>
            <a:r>
              <a:rPr lang="en-US" altLang="zh-TW" sz="1400" b="1">
                <a:solidFill>
                  <a:srgbClr val="FF0000"/>
                </a:solidFill>
                <a:latin typeface="Meiryo UI" panose="020B0604030504040204" pitchFamily="34" charset="-128"/>
                <a:ea typeface="Meiryo UI" panose="020B0604030504040204" pitchFamily="34" charset="-128"/>
              </a:rPr>
              <a:t>2</a:t>
            </a:r>
            <a:r>
              <a:rPr lang="zh-TW" altLang="en-US" sz="1400" b="1">
                <a:solidFill>
                  <a:srgbClr val="FF0000"/>
                </a:solidFill>
                <a:latin typeface="Meiryo UI" panose="020B0604030504040204" pitchFamily="34" charset="-128"/>
                <a:ea typeface="Meiryo UI" panose="020B0604030504040204" pitchFamily="34" charset="-128"/>
              </a:rPr>
              <a:t>窯</a:t>
            </a:r>
            <a:r>
              <a:rPr lang="ja-JP" altLang="en-US" sz="1400" b="1">
                <a:solidFill>
                  <a:srgbClr val="FF0000"/>
                </a:solidFill>
                <a:latin typeface="Meiryo UI" panose="020B0604030504040204" pitchFamily="34" charset="-128"/>
                <a:ea typeface="Meiryo UI" panose="020B0604030504040204" pitchFamily="34" charset="-128"/>
              </a:rPr>
              <a:t>で</a:t>
            </a:r>
            <a:r>
              <a:rPr lang="en-US" altLang="zh-TW" sz="1400" b="1">
                <a:solidFill>
                  <a:srgbClr val="FF0000"/>
                </a:solidFill>
                <a:latin typeface="Meiryo UI" panose="020B0604030504040204" pitchFamily="34" charset="-128"/>
                <a:ea typeface="Meiryo UI" panose="020B0604030504040204" pitchFamily="34" charset="-128"/>
              </a:rPr>
              <a:t>8hr/</a:t>
            </a:r>
            <a:r>
              <a:rPr lang="zh-TW" altLang="en-US" sz="1400" b="1">
                <a:solidFill>
                  <a:srgbClr val="FF0000"/>
                </a:solidFill>
                <a:latin typeface="Meiryo UI" panose="020B0604030504040204" pitchFamily="34" charset="-128"/>
                <a:ea typeface="Meiryo UI" panose="020B0604030504040204" pitchFamily="34" charset="-128"/>
              </a:rPr>
              <a:t>月</a:t>
            </a:r>
            <a:r>
              <a:rPr lang="ja-JP" altLang="en-US" sz="1400" b="1">
                <a:solidFill>
                  <a:srgbClr val="FF0000"/>
                </a:solidFill>
                <a:latin typeface="Meiryo UI" panose="020B0604030504040204" pitchFamily="34" charset="-128"/>
                <a:ea typeface="Meiryo UI" panose="020B0604030504040204" pitchFamily="34" charset="-128"/>
              </a:rPr>
              <a:t>節約できる</a:t>
            </a:r>
            <a:endParaRPr lang="zh-TW" altLang="en-US" sz="1400" b="1">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95171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sp>
        <p:nvSpPr>
          <p:cNvPr id="2" name="Rectangle 2">
            <a:extLst>
              <a:ext uri="{FF2B5EF4-FFF2-40B4-BE49-F238E27FC236}">
                <a16:creationId xmlns:a16="http://schemas.microsoft.com/office/drawing/2014/main" id="{286378B5-E7CD-C613-4A51-75C548FC5D44}"/>
              </a:ext>
            </a:extLst>
          </p:cNvPr>
          <p:cNvSpPr txBox="1">
            <a:spLocks noChangeArrowheads="1"/>
          </p:cNvSpPr>
          <p:nvPr/>
        </p:nvSpPr>
        <p:spPr>
          <a:xfrm>
            <a:off x="207162" y="49887"/>
            <a:ext cx="8437327"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en-US" altLang="zh-TW" sz="3200" b="1">
                <a:solidFill>
                  <a:schemeClr val="bg1"/>
                </a:solidFill>
                <a:latin typeface="Meiryo UI" panose="020B0604030504040204" pitchFamily="34" charset="-128"/>
                <a:ea typeface="Meiryo UI" panose="020B0604030504040204" pitchFamily="34" charset="-128"/>
              </a:rPr>
              <a:t>DX</a:t>
            </a:r>
            <a:r>
              <a:rPr lang="zh-TW" altLang="en-US" sz="3200" b="1">
                <a:solidFill>
                  <a:schemeClr val="bg1"/>
                </a:solidFill>
                <a:latin typeface="Meiryo UI" panose="020B0604030504040204" pitchFamily="34" charset="-128"/>
                <a:ea typeface="Meiryo UI" panose="020B0604030504040204" pitchFamily="34" charset="-128"/>
              </a:rPr>
              <a:t>事例</a:t>
            </a:r>
            <a:r>
              <a:rPr lang="en-US" altLang="zh-TW" sz="3200" b="1">
                <a:solidFill>
                  <a:schemeClr val="bg1"/>
                </a:solidFill>
                <a:latin typeface="Meiryo UI" panose="020B0604030504040204" pitchFamily="34" charset="-128"/>
                <a:ea typeface="Meiryo UI" panose="020B0604030504040204" pitchFamily="34" charset="-128"/>
              </a:rPr>
              <a:t>-</a:t>
            </a:r>
            <a:r>
              <a:rPr lang="zh-TW" altLang="en-US" sz="3200" b="1">
                <a:solidFill>
                  <a:schemeClr val="bg1"/>
                </a:solidFill>
                <a:latin typeface="Meiryo UI" panose="020B0604030504040204" pitchFamily="34" charset="-128"/>
                <a:ea typeface="Meiryo UI" panose="020B0604030504040204" pitchFamily="34" charset="-128"/>
              </a:rPr>
              <a:t>窯品質操作輔助</a:t>
            </a:r>
            <a:r>
              <a:rPr lang="en-US" altLang="zh-TW" sz="3200" b="1">
                <a:solidFill>
                  <a:schemeClr val="bg1"/>
                </a:solidFill>
                <a:latin typeface="Meiryo UI" panose="020B0604030504040204" pitchFamily="34" charset="-128"/>
                <a:ea typeface="Meiryo UI" panose="020B0604030504040204" pitchFamily="34" charset="-128"/>
              </a:rPr>
              <a:t>(Python)</a:t>
            </a:r>
            <a:endParaRPr lang="zh-TW" altLang="en-US" sz="3200" b="1">
              <a:solidFill>
                <a:schemeClr val="bg1"/>
              </a:solidFill>
              <a:latin typeface="Meiryo UI" panose="020B0604030504040204" pitchFamily="34" charset="-128"/>
              <a:ea typeface="Meiryo UI" panose="020B0604030504040204" pitchFamily="34" charset="-128"/>
            </a:endParaRPr>
          </a:p>
        </p:txBody>
      </p:sp>
      <p:sp>
        <p:nvSpPr>
          <p:cNvPr id="3" name="Rectangle 73">
            <a:extLst>
              <a:ext uri="{FF2B5EF4-FFF2-40B4-BE49-F238E27FC236}">
                <a16:creationId xmlns:a16="http://schemas.microsoft.com/office/drawing/2014/main" id="{63AF314B-D4BC-AEB2-2FF8-6FC7B8E56E5E}"/>
              </a:ext>
            </a:extLst>
          </p:cNvPr>
          <p:cNvSpPr>
            <a:spLocks noChangeArrowheads="1"/>
          </p:cNvSpPr>
          <p:nvPr/>
        </p:nvSpPr>
        <p:spPr bwMode="auto">
          <a:xfrm>
            <a:off x="709339" y="6084859"/>
            <a:ext cx="10460887"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lIns="91440" tIns="45720" rIns="91440" bIns="45720"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fontAlgn="auto" hangingPunct="1">
              <a:spcBef>
                <a:spcPts val="0"/>
              </a:spcBef>
              <a:spcAft>
                <a:spcPts val="0"/>
              </a:spcAft>
              <a:buNone/>
              <a:defRPr/>
            </a:pPr>
            <a:r>
              <a:rPr lang="en-US" altLang="ja-JP" sz="2000" b="1">
                <a:solidFill>
                  <a:schemeClr val="bg1"/>
                </a:solidFill>
                <a:latin typeface="Meiryo UI"/>
                <a:ea typeface="Meiryo UI"/>
              </a:rPr>
              <a:t>Python</a:t>
            </a:r>
            <a:r>
              <a:rPr lang="ja-JP" altLang="en-US" sz="2000" b="1">
                <a:solidFill>
                  <a:schemeClr val="bg1"/>
                </a:solidFill>
                <a:latin typeface="Meiryo UI"/>
                <a:ea typeface="Meiryo UI"/>
              </a:rPr>
              <a:t>データ分析・画像解析技術を活用し、窯の品質操作を補助</a:t>
            </a:r>
            <a:endParaRPr lang="en-US" altLang="zh-TW" sz="2000" b="1">
              <a:solidFill>
                <a:schemeClr val="bg1"/>
              </a:solidFill>
              <a:latin typeface="Meiryo UI"/>
              <a:ea typeface="Meiryo UI"/>
            </a:endParaRPr>
          </a:p>
        </p:txBody>
      </p:sp>
      <p:sp>
        <p:nvSpPr>
          <p:cNvPr id="5" name="矩形 4">
            <a:extLst>
              <a:ext uri="{FF2B5EF4-FFF2-40B4-BE49-F238E27FC236}">
                <a16:creationId xmlns:a16="http://schemas.microsoft.com/office/drawing/2014/main" id="{68866DC2-6B26-3E1B-1A95-7C60BBBE0C2C}"/>
              </a:ext>
            </a:extLst>
          </p:cNvPr>
          <p:cNvSpPr/>
          <p:nvPr/>
        </p:nvSpPr>
        <p:spPr>
          <a:xfrm>
            <a:off x="654688" y="515614"/>
            <a:ext cx="4506610" cy="800219"/>
          </a:xfrm>
          <a:prstGeom prst="rect">
            <a:avLst/>
          </a:prstGeom>
        </p:spPr>
        <p:txBody>
          <a:bodyPr wrap="square">
            <a:spAutoFit/>
          </a:bodyPr>
          <a:lstStyle/>
          <a:p>
            <a:r>
              <a:rPr lang="en-US" altLang="zh-TW" b="1">
                <a:latin typeface="Meiryo UI" panose="020B0604030504040204" pitchFamily="34" charset="-128"/>
                <a:ea typeface="Meiryo UI" panose="020B0604030504040204" pitchFamily="34" charset="-128"/>
                <a:cs typeface="Meiryo UI" panose="020B0604030504040204" pitchFamily="34" charset="-128"/>
              </a:rPr>
              <a:t>【</a:t>
            </a:r>
            <a:r>
              <a:rPr lang="zh-TW"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各窯巨大泡監視</a:t>
            </a:r>
            <a:r>
              <a:rPr lang="ja-JP"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プログラム</a:t>
            </a:r>
            <a:r>
              <a:rPr lang="en-US" altLang="zh-TW" b="1">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r>
              <a:rPr lang="zh-TW" altLang="en-US" sz="1400">
                <a:solidFill>
                  <a:srgbClr val="000000"/>
                </a:solidFill>
                <a:latin typeface="Meiryo UI" panose="020B0604030504040204" pitchFamily="34" charset="-128"/>
                <a:ea typeface="Meiryo UI" panose="020B0604030504040204" pitchFamily="34" charset="-128"/>
              </a:rPr>
              <a:t>各窯</a:t>
            </a:r>
            <a:r>
              <a:rPr lang="en-US" altLang="zh-TW" sz="1400">
                <a:solidFill>
                  <a:srgbClr val="000000"/>
                </a:solidFill>
                <a:latin typeface="Meiryo UI" panose="020B0604030504040204" pitchFamily="34" charset="-128"/>
                <a:ea typeface="Meiryo UI" panose="020B0604030504040204" pitchFamily="34" charset="-128"/>
              </a:rPr>
              <a:t>Break</a:t>
            </a:r>
            <a:r>
              <a:rPr lang="ja-JP" altLang="en-US" sz="1400">
                <a:solidFill>
                  <a:srgbClr val="000000"/>
                </a:solidFill>
                <a:latin typeface="Meiryo UI" panose="020B0604030504040204" pitchFamily="34" charset="-128"/>
                <a:ea typeface="Meiryo UI" panose="020B0604030504040204" pitchFamily="34" charset="-128"/>
              </a:rPr>
              <a:t>と</a:t>
            </a:r>
            <a:r>
              <a:rPr lang="zh-TW" altLang="en-US" sz="1400">
                <a:solidFill>
                  <a:srgbClr val="000000"/>
                </a:solidFill>
                <a:latin typeface="Meiryo UI" panose="020B0604030504040204" pitchFamily="34" charset="-128"/>
                <a:ea typeface="Meiryo UI" panose="020B0604030504040204" pitchFamily="34" charset="-128"/>
              </a:rPr>
              <a:t>巨大泡</a:t>
            </a:r>
            <a:r>
              <a:rPr lang="ja-JP" altLang="en-US" sz="1400">
                <a:solidFill>
                  <a:srgbClr val="000000"/>
                </a:solidFill>
                <a:latin typeface="Meiryo UI" panose="020B0604030504040204" pitchFamily="34" charset="-128"/>
                <a:ea typeface="Meiryo UI" panose="020B0604030504040204" pitchFamily="34" charset="-128"/>
              </a:rPr>
              <a:t>の相関性を確認するため、毎時間</a:t>
            </a:r>
            <a:endParaRPr lang="en-US" altLang="zh-TW" sz="1400">
              <a:solidFill>
                <a:srgbClr val="000000"/>
              </a:solidFill>
              <a:latin typeface="Meiryo UI" panose="020B0604030504040204" pitchFamily="34" charset="-128"/>
              <a:ea typeface="Meiryo UI" panose="020B0604030504040204" pitchFamily="34" charset="-128"/>
            </a:endParaRPr>
          </a:p>
          <a:p>
            <a:r>
              <a:rPr lang="zh-TW" altLang="en-US" sz="1400">
                <a:solidFill>
                  <a:srgbClr val="000000"/>
                </a:solidFill>
                <a:latin typeface="Meiryo UI" panose="020B0604030504040204" pitchFamily="34" charset="-128"/>
                <a:ea typeface="Meiryo UI" panose="020B0604030504040204" pitchFamily="34" charset="-128"/>
              </a:rPr>
              <a:t>巨大泡</a:t>
            </a:r>
            <a:r>
              <a:rPr lang="ja-JP" altLang="en-US" sz="1400">
                <a:solidFill>
                  <a:srgbClr val="000000"/>
                </a:solidFill>
                <a:latin typeface="Meiryo UI" panose="020B0604030504040204" pitchFamily="34" charset="-128"/>
                <a:ea typeface="Meiryo UI" panose="020B0604030504040204" pitchFamily="34" charset="-128"/>
              </a:rPr>
              <a:t>の発生</a:t>
            </a:r>
            <a:r>
              <a:rPr lang="zh-TW" altLang="en-US" sz="1400">
                <a:solidFill>
                  <a:srgbClr val="000000"/>
                </a:solidFill>
                <a:latin typeface="Meiryo UI" panose="020B0604030504040204" pitchFamily="34" charset="-128"/>
                <a:ea typeface="Meiryo UI" panose="020B0604030504040204" pitchFamily="34" charset="-128"/>
              </a:rPr>
              <a:t>位置</a:t>
            </a:r>
            <a:r>
              <a:rPr lang="ja-JP" altLang="en-US" sz="1400">
                <a:solidFill>
                  <a:srgbClr val="000000"/>
                </a:solidFill>
                <a:latin typeface="Meiryo UI" panose="020B0604030504040204" pitchFamily="34" charset="-128"/>
                <a:ea typeface="Meiryo UI" panose="020B0604030504040204" pitchFamily="34" charset="-128"/>
              </a:rPr>
              <a:t>と大きさを計算</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6" name="TextBox 170">
            <a:extLst>
              <a:ext uri="{FF2B5EF4-FFF2-40B4-BE49-F238E27FC236}">
                <a16:creationId xmlns:a16="http://schemas.microsoft.com/office/drawing/2014/main" id="{D79C8D92-6A7A-68E2-78DA-97D49C9AABE6}"/>
              </a:ext>
            </a:extLst>
          </p:cNvPr>
          <p:cNvSpPr txBox="1"/>
          <p:nvPr/>
        </p:nvSpPr>
        <p:spPr>
          <a:xfrm>
            <a:off x="1835650" y="2590586"/>
            <a:ext cx="534636" cy="244708"/>
          </a:xfrm>
          <a:prstGeom prst="rect">
            <a:avLst/>
          </a:prstGeom>
          <a:noFill/>
        </p:spPr>
        <p:txBody>
          <a:bodyPr wrap="square" lIns="76798" tIns="38398" rIns="76798" bIns="38398">
            <a:spAutoFit/>
          </a:bodyPr>
          <a:lstStyle/>
          <a:p>
            <a:pPr>
              <a:lnSpc>
                <a:spcPct val="120000"/>
              </a:lnSpc>
              <a:defRPr/>
            </a:pPr>
            <a:r>
              <a:rPr lang="zh-TW" altLang="en-US" sz="100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9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cxnSp>
        <p:nvCxnSpPr>
          <p:cNvPr id="7" name="直線接點 6">
            <a:extLst>
              <a:ext uri="{FF2B5EF4-FFF2-40B4-BE49-F238E27FC236}">
                <a16:creationId xmlns:a16="http://schemas.microsoft.com/office/drawing/2014/main" id="{951DF3C2-C854-E376-A8A8-1A0BDC8BE756}"/>
              </a:ext>
            </a:extLst>
          </p:cNvPr>
          <p:cNvCxnSpPr/>
          <p:nvPr/>
        </p:nvCxnSpPr>
        <p:spPr>
          <a:xfrm>
            <a:off x="1877528" y="2483027"/>
            <a:ext cx="521285" cy="235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170">
            <a:extLst>
              <a:ext uri="{FF2B5EF4-FFF2-40B4-BE49-F238E27FC236}">
                <a16:creationId xmlns:a16="http://schemas.microsoft.com/office/drawing/2014/main" id="{009D80F4-ED76-3020-8F44-3065DE48D5B0}"/>
              </a:ext>
            </a:extLst>
          </p:cNvPr>
          <p:cNvSpPr txBox="1"/>
          <p:nvPr/>
        </p:nvSpPr>
        <p:spPr>
          <a:xfrm>
            <a:off x="6797491" y="546476"/>
            <a:ext cx="2897300" cy="705025"/>
          </a:xfrm>
          <a:prstGeom prst="rect">
            <a:avLst/>
          </a:prstGeom>
          <a:noFill/>
        </p:spPr>
        <p:txBody>
          <a:bodyPr wrap="square" lIns="76798" tIns="38398" rIns="76798" bIns="38398">
            <a:spAutoFit/>
          </a:bodyPr>
          <a:lstStyle/>
          <a:p>
            <a:pPr>
              <a:lnSpc>
                <a:spcPct val="120000"/>
              </a:lnSpc>
              <a:defRPr/>
            </a:pPr>
            <a:r>
              <a:rPr lang="en-US" altLang="zh-TW" b="1">
                <a:latin typeface="Meiryo UI" panose="020B0604030504040204" pitchFamily="34" charset="-128"/>
                <a:ea typeface="Meiryo UI" panose="020B0604030504040204" pitchFamily="34" charset="-128"/>
                <a:cs typeface="Meiryo UI" panose="020B0604030504040204" pitchFamily="34" charset="-128"/>
              </a:rPr>
              <a:t>【</a:t>
            </a:r>
            <a:r>
              <a:rPr kumimoji="1" lang="zh-TW" altLang="en-US" b="1" i="0" u="none">
                <a:solidFill>
                  <a:srgbClr val="324650"/>
                </a:solidFill>
                <a:latin typeface="Meiryo" charset="-128"/>
                <a:ea typeface="Meiryo" charset="-128"/>
                <a:cs typeface="Meiryo" charset="-128"/>
              </a:rPr>
              <a:t>窯監視</a:t>
            </a:r>
            <a:r>
              <a:rPr kumimoji="1" lang="ja-JP" altLang="en-US" b="1" i="0" u="none">
                <a:solidFill>
                  <a:srgbClr val="324650"/>
                </a:solidFill>
                <a:latin typeface="Meiryo" charset="-128"/>
                <a:ea typeface="Meiryo" charset="-128"/>
                <a:cs typeface="Meiryo" charset="-128"/>
              </a:rPr>
              <a:t>画面デジタル</a:t>
            </a:r>
            <a:r>
              <a:rPr kumimoji="1" lang="zh-TW" altLang="en-US" b="1" i="0" u="none">
                <a:solidFill>
                  <a:srgbClr val="324650"/>
                </a:solidFill>
                <a:latin typeface="Meiryo" charset="-128"/>
                <a:ea typeface="Meiryo" charset="-128"/>
                <a:cs typeface="Meiryo" charset="-128"/>
              </a:rPr>
              <a:t>化</a:t>
            </a:r>
            <a:r>
              <a:rPr lang="en-US" altLang="zh-TW" b="1">
                <a:latin typeface="Meiryo UI" panose="020B0604030504040204" pitchFamily="34" charset="-128"/>
                <a:ea typeface="Meiryo UI" panose="020B0604030504040204" pitchFamily="34" charset="-128"/>
                <a:cs typeface="Meiryo UI" panose="020B0604030504040204" pitchFamily="34" charset="-128"/>
              </a:rPr>
              <a:t>】</a:t>
            </a:r>
            <a:endParaRPr lang="en-US" altLang="zh-TW" b="1">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a:p>
            <a:pPr>
              <a:lnSpc>
                <a:spcPct val="120000"/>
              </a:lnSpc>
              <a:defRPr/>
            </a:pPr>
            <a:endParaRPr lang="en-US" altLang="zh-TW" b="1">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sp>
        <p:nvSpPr>
          <p:cNvPr id="10" name="矩形 9">
            <a:extLst>
              <a:ext uri="{FF2B5EF4-FFF2-40B4-BE49-F238E27FC236}">
                <a16:creationId xmlns:a16="http://schemas.microsoft.com/office/drawing/2014/main" id="{982618F9-28CF-982B-BFBA-74861205A05A}"/>
              </a:ext>
            </a:extLst>
          </p:cNvPr>
          <p:cNvSpPr/>
          <p:nvPr/>
        </p:nvSpPr>
        <p:spPr>
          <a:xfrm>
            <a:off x="6416277" y="869117"/>
            <a:ext cx="4914707" cy="553998"/>
          </a:xfrm>
          <a:prstGeom prst="rect">
            <a:avLst/>
          </a:prstGeom>
        </p:spPr>
        <p:txBody>
          <a:bodyPr wrap="square">
            <a:spAutoFit/>
          </a:bodyPr>
          <a:lstStyle/>
          <a:p>
            <a:r>
              <a:rPr lang="zh-TW" altLang="en-US" sz="1500">
                <a:solidFill>
                  <a:srgbClr val="000000"/>
                </a:solidFill>
                <a:latin typeface="Meiryo UI" panose="020B0604030504040204" pitchFamily="34" charset="-128"/>
                <a:ea typeface="Meiryo UI" panose="020B0604030504040204" pitchFamily="34" charset="-128"/>
              </a:rPr>
              <a:t>窯</a:t>
            </a:r>
            <a:r>
              <a:rPr lang="ja-JP" altLang="en-US" sz="1500">
                <a:solidFill>
                  <a:srgbClr val="000000"/>
                </a:solidFill>
                <a:latin typeface="Meiryo UI" panose="020B0604030504040204" pitchFamily="34" charset="-128"/>
                <a:ea typeface="Meiryo UI" panose="020B0604030504040204" pitchFamily="34" charset="-128"/>
              </a:rPr>
              <a:t>には多数のモニターを設置され、</a:t>
            </a:r>
            <a:r>
              <a:rPr lang="zh-TW" altLang="en-US" sz="1500">
                <a:solidFill>
                  <a:srgbClr val="000000"/>
                </a:solidFill>
                <a:latin typeface="Meiryo UI" panose="020B0604030504040204" pitchFamily="34" charset="-128"/>
                <a:ea typeface="Meiryo UI" panose="020B0604030504040204" pitchFamily="34" charset="-128"/>
              </a:rPr>
              <a:t>人</a:t>
            </a:r>
            <a:r>
              <a:rPr lang="ja-JP" altLang="en-US" sz="1500">
                <a:solidFill>
                  <a:srgbClr val="000000"/>
                </a:solidFill>
                <a:latin typeface="Meiryo UI" panose="020B0604030504040204" pitchFamily="34" charset="-128"/>
                <a:ea typeface="Meiryo UI" panose="020B0604030504040204" pitchFamily="34" charset="-128"/>
              </a:rPr>
              <a:t>で監視している。</a:t>
            </a:r>
            <a:endParaRPr lang="en-US" altLang="zh-TW" sz="1500">
              <a:solidFill>
                <a:srgbClr val="000000"/>
              </a:solidFill>
              <a:latin typeface="Meiryo UI" panose="020B0604030504040204" pitchFamily="34" charset="-128"/>
              <a:ea typeface="Meiryo UI" panose="020B0604030504040204" pitchFamily="34" charset="-128"/>
            </a:endParaRPr>
          </a:p>
          <a:p>
            <a:r>
              <a:rPr lang="ja-JP" altLang="en-US" sz="1500">
                <a:solidFill>
                  <a:srgbClr val="000000"/>
                </a:solidFill>
                <a:latin typeface="Meiryo UI" panose="020B0604030504040204" pitchFamily="34" charset="-128"/>
                <a:ea typeface="Meiryo UI" panose="020B0604030504040204" pitchFamily="34" charset="-128"/>
              </a:rPr>
              <a:t>画像をデジタル化</a:t>
            </a:r>
            <a:r>
              <a:rPr lang="zh-TW" altLang="en-US" sz="1500">
                <a:solidFill>
                  <a:srgbClr val="000000"/>
                </a:solidFill>
                <a:latin typeface="Meiryo UI" panose="020B0604030504040204" pitchFamily="34" charset="-128"/>
                <a:ea typeface="Meiryo UI" panose="020B0604030504040204" pitchFamily="34" charset="-128"/>
              </a:rPr>
              <a:t>、</a:t>
            </a:r>
            <a:r>
              <a:rPr lang="ja-JP" altLang="en-US" sz="1500">
                <a:solidFill>
                  <a:srgbClr val="000000"/>
                </a:solidFill>
                <a:latin typeface="Meiryo UI" panose="020B0604030504040204" pitchFamily="34" charset="-128"/>
                <a:ea typeface="Meiryo UI" panose="020B0604030504040204" pitchFamily="34" charset="-128"/>
              </a:rPr>
              <a:t>グラフ</a:t>
            </a:r>
            <a:r>
              <a:rPr lang="zh-TW" altLang="en-US" sz="1500">
                <a:solidFill>
                  <a:srgbClr val="000000"/>
                </a:solidFill>
                <a:latin typeface="Meiryo UI" panose="020B0604030504040204" pitchFamily="34" charset="-128"/>
                <a:ea typeface="Meiryo UI" panose="020B0604030504040204" pitchFamily="34" charset="-128"/>
              </a:rPr>
              <a:t>化</a:t>
            </a:r>
            <a:r>
              <a:rPr lang="ja-JP" altLang="en-US" sz="1500">
                <a:solidFill>
                  <a:srgbClr val="000000"/>
                </a:solidFill>
                <a:latin typeface="Meiryo UI" panose="020B0604030504040204" pitchFamily="34" charset="-128"/>
                <a:ea typeface="Meiryo UI" panose="020B0604030504040204" pitchFamily="34" charset="-128"/>
              </a:rPr>
              <a:t>にしたら、</a:t>
            </a:r>
            <a:r>
              <a:rPr lang="zh-TW" altLang="en-US" sz="1500">
                <a:solidFill>
                  <a:srgbClr val="000000"/>
                </a:solidFill>
                <a:latin typeface="Meiryo UI" panose="020B0604030504040204" pitchFamily="34" charset="-128"/>
                <a:ea typeface="Meiryo UI" panose="020B0604030504040204" pitchFamily="34" charset="-128"/>
              </a:rPr>
              <a:t>窯</a:t>
            </a:r>
            <a:r>
              <a:rPr lang="ja-JP" altLang="en-US" sz="1500">
                <a:solidFill>
                  <a:srgbClr val="000000"/>
                </a:solidFill>
                <a:latin typeface="Meiryo UI" panose="020B0604030504040204" pitchFamily="34" charset="-128"/>
                <a:ea typeface="Meiryo UI" panose="020B0604030504040204" pitchFamily="34" charset="-128"/>
              </a:rPr>
              <a:t>の</a:t>
            </a:r>
            <a:r>
              <a:rPr lang="zh-TW" altLang="en-US" sz="1500">
                <a:solidFill>
                  <a:srgbClr val="000000"/>
                </a:solidFill>
                <a:latin typeface="Meiryo UI" panose="020B0604030504040204" pitchFamily="34" charset="-128"/>
                <a:ea typeface="Meiryo UI" panose="020B0604030504040204" pitchFamily="34" charset="-128"/>
              </a:rPr>
              <a:t>品質操作</a:t>
            </a:r>
            <a:r>
              <a:rPr lang="ja-JP" altLang="en-US" sz="1500">
                <a:solidFill>
                  <a:srgbClr val="000000"/>
                </a:solidFill>
                <a:latin typeface="Meiryo UI" panose="020B0604030504040204" pitchFamily="34" charset="-128"/>
                <a:ea typeface="Meiryo UI" panose="020B0604030504040204" pitchFamily="34" charset="-128"/>
              </a:rPr>
              <a:t>に役に立つ</a:t>
            </a:r>
            <a:r>
              <a:rPr lang="en-US" altLang="zh-TW" sz="1500">
                <a:solidFill>
                  <a:srgbClr val="000000"/>
                </a:solidFill>
                <a:latin typeface="Meiryo UI" panose="020B0604030504040204" pitchFamily="34" charset="-128"/>
                <a:ea typeface="Meiryo UI" panose="020B0604030504040204" pitchFamily="34" charset="-128"/>
              </a:rPr>
              <a:t>.</a:t>
            </a:r>
            <a:endParaRPr lang="en-US" altLang="ja-JP" sz="1500">
              <a:solidFill>
                <a:srgbClr val="000000"/>
              </a:solidFill>
              <a:latin typeface="Meiryo UI" panose="020B0604030504040204" pitchFamily="34" charset="-128"/>
              <a:ea typeface="Meiryo UI" panose="020B0604030504040204" pitchFamily="34" charset="-128"/>
            </a:endParaRPr>
          </a:p>
        </p:txBody>
      </p:sp>
      <p:sp>
        <p:nvSpPr>
          <p:cNvPr id="11" name="矩形 10">
            <a:extLst>
              <a:ext uri="{FF2B5EF4-FFF2-40B4-BE49-F238E27FC236}">
                <a16:creationId xmlns:a16="http://schemas.microsoft.com/office/drawing/2014/main" id="{31912109-D627-6B0B-3FA1-BA056BA6AB19}"/>
              </a:ext>
            </a:extLst>
          </p:cNvPr>
          <p:cNvSpPr/>
          <p:nvPr/>
        </p:nvSpPr>
        <p:spPr>
          <a:xfrm>
            <a:off x="654688" y="1314164"/>
            <a:ext cx="4201270" cy="769441"/>
          </a:xfrm>
          <a:prstGeom prst="rect">
            <a:avLst/>
          </a:prstGeom>
        </p:spPr>
        <p:txBody>
          <a:bodyPr wrap="square">
            <a:spAutoFit/>
          </a:bodyPr>
          <a:lstStyle/>
          <a:p>
            <a:r>
              <a:rPr lang="en-US" altLang="zh-TW" sz="1600" b="1">
                <a:latin typeface="Meiryo UI" panose="020B0604030504040204" pitchFamily="34" charset="-128"/>
                <a:ea typeface="Meiryo UI" panose="020B0604030504040204" pitchFamily="34" charset="-128"/>
                <a:cs typeface="Meiryo UI" panose="020B0604030504040204" pitchFamily="34" charset="-128"/>
              </a:rPr>
              <a:t>【</a:t>
            </a:r>
            <a:r>
              <a:rPr lang="zh-TW" altLang="en-US" sz="1600" b="1">
                <a:latin typeface="Meiryo UI" panose="020B0604030504040204" pitchFamily="34" charset="-128"/>
                <a:ea typeface="Meiryo UI" panose="020B0604030504040204" pitchFamily="34" charset="-128"/>
                <a:cs typeface="Meiryo UI" panose="020B0604030504040204" pitchFamily="34" charset="-128"/>
              </a:rPr>
              <a:t>改善</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r>
              <a:rPr lang="en-US" altLang="zh-TW" sz="1400" b="1">
                <a:solidFill>
                  <a:srgbClr val="000000"/>
                </a:solidFill>
                <a:latin typeface="Meiryo UI" panose="020B0604030504040204" pitchFamily="34" charset="-128"/>
                <a:ea typeface="Meiryo UI" panose="020B0604030504040204" pitchFamily="34" charset="-128"/>
              </a:rPr>
              <a:t>①</a:t>
            </a:r>
            <a:r>
              <a:rPr lang="zh-TW" altLang="en-US" sz="1400">
                <a:solidFill>
                  <a:srgbClr val="000000"/>
                </a:solidFill>
                <a:latin typeface="Meiryo UI" panose="020B0604030504040204" pitchFamily="34" charset="-128"/>
                <a:ea typeface="Meiryo UI" panose="020B0604030504040204" pitchFamily="34" charset="-128"/>
              </a:rPr>
              <a:t>巨大泡</a:t>
            </a:r>
            <a:r>
              <a:rPr lang="ja-JP" altLang="en-US" sz="1400">
                <a:solidFill>
                  <a:srgbClr val="000000"/>
                </a:solidFill>
                <a:latin typeface="Meiryo UI" panose="020B0604030504040204" pitchFamily="34" charset="-128"/>
                <a:ea typeface="Meiryo UI" panose="020B0604030504040204" pitchFamily="34" charset="-128"/>
              </a:rPr>
              <a:t>の</a:t>
            </a:r>
            <a:r>
              <a:rPr lang="zh-TW" altLang="en-US" sz="1400">
                <a:solidFill>
                  <a:srgbClr val="000000"/>
                </a:solidFill>
                <a:latin typeface="Meiryo UI" panose="020B0604030504040204" pitchFamily="34" charset="-128"/>
                <a:ea typeface="Meiryo UI" panose="020B0604030504040204" pitchFamily="34" charset="-128"/>
              </a:rPr>
              <a:t>監視</a:t>
            </a:r>
            <a:r>
              <a:rPr lang="ja-JP" altLang="en-US" sz="1400">
                <a:solidFill>
                  <a:srgbClr val="000000"/>
                </a:solidFill>
                <a:latin typeface="Meiryo UI" panose="020B0604030504040204" pitchFamily="34" charset="-128"/>
                <a:ea typeface="Meiryo UI" panose="020B0604030504040204" pitchFamily="34" charset="-128"/>
              </a:rPr>
              <a:t>プログラムを開発</a:t>
            </a:r>
            <a:endParaRPr lang="en-US" altLang="zh-TW" sz="1400">
              <a:solidFill>
                <a:srgbClr val="000000"/>
              </a:solidFill>
              <a:latin typeface="Meiryo UI" panose="020B0604030504040204" pitchFamily="34" charset="-128"/>
              <a:ea typeface="Meiryo UI" panose="020B0604030504040204" pitchFamily="34" charset="-128"/>
            </a:endParaRPr>
          </a:p>
          <a:p>
            <a:r>
              <a:rPr lang="en-US" altLang="zh-TW" sz="1400">
                <a:solidFill>
                  <a:srgbClr val="000000"/>
                </a:solidFill>
                <a:latin typeface="Meiryo UI" panose="020B0604030504040204" pitchFamily="34" charset="-128"/>
                <a:ea typeface="Meiryo UI" panose="020B0604030504040204" pitchFamily="34" charset="-128"/>
              </a:rPr>
              <a:t>②</a:t>
            </a:r>
            <a:r>
              <a:rPr lang="zh-TW" altLang="en-US" sz="1400">
                <a:solidFill>
                  <a:srgbClr val="000000"/>
                </a:solidFill>
                <a:latin typeface="Meiryo UI" panose="020B0604030504040204" pitchFamily="34" charset="-128"/>
                <a:ea typeface="Meiryo UI" panose="020B0604030504040204" pitchFamily="34" charset="-128"/>
              </a:rPr>
              <a:t>巨大泡閥值</a:t>
            </a:r>
            <a:r>
              <a:rPr lang="ja-JP" altLang="en-US" sz="1400">
                <a:solidFill>
                  <a:srgbClr val="000000"/>
                </a:solidFill>
                <a:latin typeface="Meiryo UI" panose="020B0604030504040204" pitchFamily="34" charset="-128"/>
                <a:ea typeface="Meiryo UI" panose="020B0604030504040204" pitchFamily="34" charset="-128"/>
              </a:rPr>
              <a:t>の</a:t>
            </a:r>
            <a:r>
              <a:rPr lang="zh-TW" altLang="en-US" sz="1400">
                <a:solidFill>
                  <a:srgbClr val="000000"/>
                </a:solidFill>
                <a:latin typeface="Meiryo UI" panose="020B0604030504040204" pitchFamily="34" charset="-128"/>
                <a:ea typeface="Meiryo UI" panose="020B0604030504040204" pitchFamily="34" charset="-128"/>
              </a:rPr>
              <a:t>自動計算</a:t>
            </a:r>
            <a:r>
              <a:rPr lang="ja-JP" altLang="en-US" sz="1400">
                <a:solidFill>
                  <a:srgbClr val="000000"/>
                </a:solidFill>
                <a:latin typeface="Meiryo UI" panose="020B0604030504040204" pitchFamily="34" charset="-128"/>
                <a:ea typeface="Meiryo UI" panose="020B0604030504040204" pitchFamily="34" charset="-128"/>
              </a:rPr>
              <a:t>、かつデータベース保存</a:t>
            </a:r>
            <a:endParaRPr lang="en-US" altLang="zh-TW" sz="1400">
              <a:solidFill>
                <a:srgbClr val="000000"/>
              </a:solidFill>
              <a:latin typeface="Meiryo UI" panose="020B0604030504040204" pitchFamily="34" charset="-128"/>
              <a:ea typeface="Meiryo UI" panose="020B0604030504040204" pitchFamily="34" charset="-128"/>
            </a:endParaRPr>
          </a:p>
        </p:txBody>
      </p:sp>
      <p:pic>
        <p:nvPicPr>
          <p:cNvPr id="12" name="圖片 11">
            <a:extLst>
              <a:ext uri="{FF2B5EF4-FFF2-40B4-BE49-F238E27FC236}">
                <a16:creationId xmlns:a16="http://schemas.microsoft.com/office/drawing/2014/main" id="{7D8F5E1B-74CA-B1A4-2782-36F9AE05ADF7}"/>
              </a:ext>
            </a:extLst>
          </p:cNvPr>
          <p:cNvPicPr>
            <a:picLocks noChangeAspect="1"/>
          </p:cNvPicPr>
          <p:nvPr/>
        </p:nvPicPr>
        <p:blipFill>
          <a:blip r:embed="rId3"/>
          <a:stretch>
            <a:fillRect/>
          </a:stretch>
        </p:blipFill>
        <p:spPr>
          <a:xfrm>
            <a:off x="771685" y="2170807"/>
            <a:ext cx="4316201" cy="3241463"/>
          </a:xfrm>
          <a:prstGeom prst="rect">
            <a:avLst/>
          </a:prstGeom>
        </p:spPr>
      </p:pic>
      <p:pic>
        <p:nvPicPr>
          <p:cNvPr id="13" name="圖片 12">
            <a:extLst>
              <a:ext uri="{FF2B5EF4-FFF2-40B4-BE49-F238E27FC236}">
                <a16:creationId xmlns:a16="http://schemas.microsoft.com/office/drawing/2014/main" id="{687DCAA7-1C21-EBC5-8FDE-294956B65544}"/>
              </a:ext>
            </a:extLst>
          </p:cNvPr>
          <p:cNvPicPr>
            <a:picLocks noChangeAspect="1"/>
          </p:cNvPicPr>
          <p:nvPr/>
        </p:nvPicPr>
        <p:blipFill>
          <a:blip r:embed="rId4"/>
          <a:stretch>
            <a:fillRect/>
          </a:stretch>
        </p:blipFill>
        <p:spPr>
          <a:xfrm>
            <a:off x="6644969" y="1535364"/>
            <a:ext cx="2650756" cy="1097493"/>
          </a:xfrm>
          <a:prstGeom prst="rect">
            <a:avLst/>
          </a:prstGeom>
        </p:spPr>
      </p:pic>
      <p:pic>
        <p:nvPicPr>
          <p:cNvPr id="14" name="圖片 13">
            <a:extLst>
              <a:ext uri="{FF2B5EF4-FFF2-40B4-BE49-F238E27FC236}">
                <a16:creationId xmlns:a16="http://schemas.microsoft.com/office/drawing/2014/main" id="{A79958A1-E9EE-305E-2BDE-20025F63B79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0403339" y="1411097"/>
            <a:ext cx="930399" cy="584861"/>
          </a:xfrm>
          <a:prstGeom prst="rect">
            <a:avLst/>
          </a:prstGeom>
        </p:spPr>
      </p:pic>
      <p:pic>
        <p:nvPicPr>
          <p:cNvPr id="15" name="圖片 14">
            <a:extLst>
              <a:ext uri="{FF2B5EF4-FFF2-40B4-BE49-F238E27FC236}">
                <a16:creationId xmlns:a16="http://schemas.microsoft.com/office/drawing/2014/main" id="{2512F28D-A135-1A5E-A5EF-979EE446FB1B}"/>
              </a:ext>
            </a:extLst>
          </p:cNvPr>
          <p:cNvPicPr>
            <a:picLocks/>
          </p:cNvPicPr>
          <p:nvPr/>
        </p:nvPicPr>
        <p:blipFill>
          <a:blip r:embed="rId6" cstate="email">
            <a:extLst>
              <a:ext uri="{28A0092B-C50C-407E-A947-70E740481C1C}">
                <a14:useLocalDpi xmlns:a14="http://schemas.microsoft.com/office/drawing/2010/main" val="0"/>
              </a:ext>
            </a:extLst>
          </a:blip>
          <a:stretch>
            <a:fillRect/>
          </a:stretch>
        </p:blipFill>
        <p:spPr>
          <a:xfrm>
            <a:off x="10410474" y="2059787"/>
            <a:ext cx="941105" cy="712422"/>
          </a:xfrm>
          <a:prstGeom prst="rect">
            <a:avLst/>
          </a:prstGeom>
        </p:spPr>
      </p:pic>
      <p:pic>
        <p:nvPicPr>
          <p:cNvPr id="16" name="圖片 15">
            <a:extLst>
              <a:ext uri="{FF2B5EF4-FFF2-40B4-BE49-F238E27FC236}">
                <a16:creationId xmlns:a16="http://schemas.microsoft.com/office/drawing/2014/main" id="{8BE18978-84DA-5081-BD30-4360DC1C125F}"/>
              </a:ext>
            </a:extLst>
          </p:cNvPr>
          <p:cNvPicPr>
            <a:picLocks/>
          </p:cNvPicPr>
          <p:nvPr/>
        </p:nvPicPr>
        <p:blipFill>
          <a:blip r:embed="rId7" cstate="email">
            <a:extLst>
              <a:ext uri="{28A0092B-C50C-407E-A947-70E740481C1C}">
                <a14:useLocalDpi xmlns:a14="http://schemas.microsoft.com/office/drawing/2010/main" val="0"/>
              </a:ext>
            </a:extLst>
          </a:blip>
          <a:stretch>
            <a:fillRect/>
          </a:stretch>
        </p:blipFill>
        <p:spPr>
          <a:xfrm>
            <a:off x="10418858" y="2851068"/>
            <a:ext cx="924337" cy="679205"/>
          </a:xfrm>
          <a:prstGeom prst="rect">
            <a:avLst/>
          </a:prstGeom>
        </p:spPr>
      </p:pic>
      <p:sp>
        <p:nvSpPr>
          <p:cNvPr id="17" name="矩形 16">
            <a:extLst>
              <a:ext uri="{FF2B5EF4-FFF2-40B4-BE49-F238E27FC236}">
                <a16:creationId xmlns:a16="http://schemas.microsoft.com/office/drawing/2014/main" id="{80C7A58A-8517-6745-7BEE-70BEA2AF345B}"/>
              </a:ext>
            </a:extLst>
          </p:cNvPr>
          <p:cNvSpPr/>
          <p:nvPr/>
        </p:nvSpPr>
        <p:spPr>
          <a:xfrm>
            <a:off x="8669933" y="1817648"/>
            <a:ext cx="23017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A41A0EB5-1BED-24FC-B34C-3DAEB53579C0}"/>
              </a:ext>
            </a:extLst>
          </p:cNvPr>
          <p:cNvSpPr/>
          <p:nvPr/>
        </p:nvSpPr>
        <p:spPr>
          <a:xfrm>
            <a:off x="8644489" y="1817648"/>
            <a:ext cx="25561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121C2FA2-12B3-613E-739A-4A425E997B20}"/>
              </a:ext>
            </a:extLst>
          </p:cNvPr>
          <p:cNvGrpSpPr/>
          <p:nvPr/>
        </p:nvGrpSpPr>
        <p:grpSpPr>
          <a:xfrm>
            <a:off x="9145643" y="1631983"/>
            <a:ext cx="1050368" cy="1607088"/>
            <a:chOff x="6810950" y="1658119"/>
            <a:chExt cx="1050368" cy="1607088"/>
          </a:xfrm>
        </p:grpSpPr>
        <p:cxnSp>
          <p:nvCxnSpPr>
            <p:cNvPr id="21" name="直線單箭頭接點 20">
              <a:extLst>
                <a:ext uri="{FF2B5EF4-FFF2-40B4-BE49-F238E27FC236}">
                  <a16:creationId xmlns:a16="http://schemas.microsoft.com/office/drawing/2014/main" id="{6DCF7ECB-6D93-A65D-4E0C-31B6395A101C}"/>
                </a:ext>
              </a:extLst>
            </p:cNvPr>
            <p:cNvCxnSpPr>
              <a:cxnSpLocks/>
            </p:cNvCxnSpPr>
            <p:nvPr/>
          </p:nvCxnSpPr>
          <p:spPr>
            <a:xfrm>
              <a:off x="7473825" y="1679228"/>
              <a:ext cx="38749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C4E4DAEE-DC7C-459B-758C-86DF61A56CBA}"/>
                </a:ext>
              </a:extLst>
            </p:cNvPr>
            <p:cNvCxnSpPr>
              <a:cxnSpLocks/>
            </p:cNvCxnSpPr>
            <p:nvPr/>
          </p:nvCxnSpPr>
          <p:spPr>
            <a:xfrm>
              <a:off x="7473825" y="2428190"/>
              <a:ext cx="38749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892C0743-3A25-590B-6740-C73A2E573A8B}"/>
                </a:ext>
              </a:extLst>
            </p:cNvPr>
            <p:cNvCxnSpPr>
              <a:cxnSpLocks/>
            </p:cNvCxnSpPr>
            <p:nvPr/>
          </p:nvCxnSpPr>
          <p:spPr>
            <a:xfrm>
              <a:off x="7473824" y="3265207"/>
              <a:ext cx="38749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82751427-D00D-26EA-FD01-AFB74204B3CA}"/>
                </a:ext>
              </a:extLst>
            </p:cNvPr>
            <p:cNvCxnSpPr>
              <a:cxnSpLocks/>
            </p:cNvCxnSpPr>
            <p:nvPr/>
          </p:nvCxnSpPr>
          <p:spPr>
            <a:xfrm>
              <a:off x="6810950" y="2064275"/>
              <a:ext cx="30370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2D62F35-EBC0-1E00-8EE8-882A7601E588}"/>
                </a:ext>
              </a:extLst>
            </p:cNvPr>
            <p:cNvCxnSpPr>
              <a:cxnSpLocks/>
            </p:cNvCxnSpPr>
            <p:nvPr/>
          </p:nvCxnSpPr>
          <p:spPr>
            <a:xfrm flipV="1">
              <a:off x="7469300" y="1658119"/>
              <a:ext cx="0" cy="16070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A605B9F5-3305-66FD-9214-0376F5321918}"/>
                </a:ext>
              </a:extLst>
            </p:cNvPr>
            <p:cNvCxnSpPr>
              <a:cxnSpLocks/>
            </p:cNvCxnSpPr>
            <p:nvPr/>
          </p:nvCxnSpPr>
          <p:spPr>
            <a:xfrm flipV="1">
              <a:off x="7114658" y="2054750"/>
              <a:ext cx="0" cy="34827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89490E85-85F5-4540-9AB3-CFCEB6245CD3}"/>
                </a:ext>
              </a:extLst>
            </p:cNvPr>
            <p:cNvCxnSpPr>
              <a:cxnSpLocks/>
            </p:cNvCxnSpPr>
            <p:nvPr/>
          </p:nvCxnSpPr>
          <p:spPr>
            <a:xfrm>
              <a:off x="7105133" y="2428190"/>
              <a:ext cx="34844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28" name="圖片 27" descr="一張含有 文字, 螢幕擷取畫面, 繪圖, 字型 的圖片&#10;&#10;自動產生的描述">
            <a:extLst>
              <a:ext uri="{FF2B5EF4-FFF2-40B4-BE49-F238E27FC236}">
                <a16:creationId xmlns:a16="http://schemas.microsoft.com/office/drawing/2014/main" id="{6F3EE352-886F-97E7-7625-685FD9E86E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0274" y="4016478"/>
            <a:ext cx="1873795" cy="1405346"/>
          </a:xfrm>
          <a:prstGeom prst="rect">
            <a:avLst/>
          </a:prstGeom>
        </p:spPr>
      </p:pic>
      <p:pic>
        <p:nvPicPr>
          <p:cNvPr id="29" name="圖片 28">
            <a:extLst>
              <a:ext uri="{FF2B5EF4-FFF2-40B4-BE49-F238E27FC236}">
                <a16:creationId xmlns:a16="http://schemas.microsoft.com/office/drawing/2014/main" id="{A832422A-0B01-C012-3092-5BCDC7AB6365}"/>
              </a:ext>
            </a:extLst>
          </p:cNvPr>
          <p:cNvPicPr>
            <a:picLocks noChangeAspect="1"/>
          </p:cNvPicPr>
          <p:nvPr/>
        </p:nvPicPr>
        <p:blipFill>
          <a:blip r:embed="rId9"/>
          <a:stretch>
            <a:fillRect/>
          </a:stretch>
        </p:blipFill>
        <p:spPr>
          <a:xfrm>
            <a:off x="7051536" y="5084542"/>
            <a:ext cx="1273985" cy="604220"/>
          </a:xfrm>
          <a:prstGeom prst="rect">
            <a:avLst/>
          </a:prstGeom>
        </p:spPr>
      </p:pic>
      <p:pic>
        <p:nvPicPr>
          <p:cNvPr id="30" name="圖片 29">
            <a:extLst>
              <a:ext uri="{FF2B5EF4-FFF2-40B4-BE49-F238E27FC236}">
                <a16:creationId xmlns:a16="http://schemas.microsoft.com/office/drawing/2014/main" id="{3234A485-40E8-7237-F12E-2099F0D791B2}"/>
              </a:ext>
            </a:extLst>
          </p:cNvPr>
          <p:cNvPicPr>
            <a:picLocks noChangeAspect="1"/>
          </p:cNvPicPr>
          <p:nvPr/>
        </p:nvPicPr>
        <p:blipFill>
          <a:blip r:embed="rId10"/>
          <a:stretch>
            <a:fillRect/>
          </a:stretch>
        </p:blipFill>
        <p:spPr>
          <a:xfrm>
            <a:off x="6887402" y="4285026"/>
            <a:ext cx="1457215" cy="727744"/>
          </a:xfrm>
          <a:prstGeom prst="rect">
            <a:avLst/>
          </a:prstGeom>
        </p:spPr>
      </p:pic>
      <p:cxnSp>
        <p:nvCxnSpPr>
          <p:cNvPr id="31" name="直線接點 30">
            <a:extLst>
              <a:ext uri="{FF2B5EF4-FFF2-40B4-BE49-F238E27FC236}">
                <a16:creationId xmlns:a16="http://schemas.microsoft.com/office/drawing/2014/main" id="{5AA774DF-F10F-7DCC-9712-C069A372D43B}"/>
              </a:ext>
            </a:extLst>
          </p:cNvPr>
          <p:cNvCxnSpPr>
            <a:cxnSpLocks/>
          </p:cNvCxnSpPr>
          <p:nvPr/>
        </p:nvCxnSpPr>
        <p:spPr>
          <a:xfrm flipV="1">
            <a:off x="6025080" y="669814"/>
            <a:ext cx="0" cy="52950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974C078-35EC-D29F-03E5-DFC7D3CC46A3}"/>
              </a:ext>
            </a:extLst>
          </p:cNvPr>
          <p:cNvSpPr/>
          <p:nvPr/>
        </p:nvSpPr>
        <p:spPr>
          <a:xfrm>
            <a:off x="6861101" y="3245158"/>
            <a:ext cx="4201270" cy="754053"/>
          </a:xfrm>
          <a:prstGeom prst="rect">
            <a:avLst/>
          </a:prstGeom>
        </p:spPr>
        <p:txBody>
          <a:bodyPr wrap="square" lIns="91440" tIns="45720" rIns="91440" bIns="45720" anchor="t">
            <a:spAutoFit/>
          </a:bodyPr>
          <a:lstStyle/>
          <a:p>
            <a:r>
              <a:rPr lang="en-US" altLang="zh-TW" sz="1500" b="1">
                <a:latin typeface="Meiryo UI"/>
                <a:ea typeface="Meiryo UI"/>
                <a:cs typeface="Meiryo UI" panose="020B0604030504040204" pitchFamily="34" charset="-128"/>
              </a:rPr>
              <a:t>【</a:t>
            </a:r>
            <a:r>
              <a:rPr lang="zh-TW" altLang="en-US" sz="1500" b="1">
                <a:latin typeface="Meiryo UI"/>
                <a:ea typeface="Meiryo UI"/>
                <a:cs typeface="Meiryo UI" panose="020B0604030504040204" pitchFamily="34" charset="-128"/>
              </a:rPr>
              <a:t>課題</a:t>
            </a:r>
            <a:r>
              <a:rPr lang="en-US" altLang="zh-TW" sz="1500" b="1">
                <a:latin typeface="Meiryo UI"/>
                <a:ea typeface="Meiryo UI"/>
                <a:cs typeface="Meiryo UI" panose="020B0604030504040204" pitchFamily="34" charset="-128"/>
              </a:rPr>
              <a:t>①:</a:t>
            </a:r>
            <a:r>
              <a:rPr lang="ja-JP" altLang="en-US" sz="1500" err="1">
                <a:latin typeface="Meiryo UI"/>
                <a:ea typeface="Meiryo UI"/>
                <a:cs typeface="Meiryo UI" panose="020B0604030504040204" pitchFamily="34" charset="-128"/>
              </a:rPr>
              <a:t>薄板ゼブラボードの数値化</a:t>
            </a:r>
            <a:r>
              <a:rPr lang="en-US" altLang="zh-TW" sz="1500" b="1">
                <a:latin typeface="Meiryo UI"/>
                <a:ea typeface="Meiryo UI"/>
                <a:cs typeface="Meiryo UI" panose="020B0604030504040204" pitchFamily="34" charset="-128"/>
              </a:rPr>
              <a:t>】</a:t>
            </a:r>
            <a:endParaRPr lang="en-US" altLang="zh-TW" sz="1500">
              <a:solidFill>
                <a:srgbClr val="000000"/>
              </a:solidFill>
              <a:latin typeface="Meiryo UI"/>
              <a:ea typeface="Meiryo UI"/>
            </a:endParaRPr>
          </a:p>
          <a:p>
            <a:r>
              <a:rPr lang="ja-JP" altLang="en-US" sz="1400">
                <a:solidFill>
                  <a:srgbClr val="000000"/>
                </a:solidFill>
                <a:latin typeface="Meiryo UI" panose="020B0604030504040204" pitchFamily="34" charset="-128"/>
                <a:ea typeface="Meiryo UI" panose="020B0604030504040204" pitchFamily="34" charset="-128"/>
              </a:rPr>
              <a:t>現場のモニター画像を利用しゼブラ画像を解析し、</a:t>
            </a:r>
            <a:br>
              <a:rPr lang="en-US" altLang="zh-TW" sz="1400">
                <a:solidFill>
                  <a:srgbClr val="000000"/>
                </a:solidFill>
                <a:latin typeface="Meiryo UI" panose="020B0604030504040204" pitchFamily="34" charset="-128"/>
                <a:ea typeface="Meiryo UI" panose="020B0604030504040204" pitchFamily="34" charset="-128"/>
              </a:rPr>
            </a:br>
            <a:r>
              <a:rPr lang="ja-JP" altLang="en-US" sz="1400">
                <a:solidFill>
                  <a:srgbClr val="000000"/>
                </a:solidFill>
                <a:latin typeface="Meiryo UI" panose="020B0604030504040204" pitchFamily="34" charset="-128"/>
                <a:ea typeface="Meiryo UI" panose="020B0604030504040204" pitchFamily="34" charset="-128"/>
              </a:rPr>
              <a:t>データとグラフを自動的に出力し、高品質な操作を提供</a:t>
            </a:r>
            <a:r>
              <a:rPr lang="en-US" altLang="zh-TW" sz="1400">
                <a:solidFill>
                  <a:srgbClr val="000000"/>
                </a:solidFill>
                <a:latin typeface="Meiryo UI" panose="020B0604030504040204" pitchFamily="34" charset="-128"/>
                <a:ea typeface="Meiryo UI" panose="020B0604030504040204" pitchFamily="34" charset="-128"/>
              </a:rPr>
              <a:t>!</a:t>
            </a:r>
          </a:p>
        </p:txBody>
      </p:sp>
      <p:sp>
        <p:nvSpPr>
          <p:cNvPr id="33" name="箭號: 向右 32">
            <a:extLst>
              <a:ext uri="{FF2B5EF4-FFF2-40B4-BE49-F238E27FC236}">
                <a16:creationId xmlns:a16="http://schemas.microsoft.com/office/drawing/2014/main" id="{77507565-9D95-B68B-AC37-9D062379C27A}"/>
              </a:ext>
            </a:extLst>
          </p:cNvPr>
          <p:cNvSpPr/>
          <p:nvPr/>
        </p:nvSpPr>
        <p:spPr>
          <a:xfrm>
            <a:off x="8556108" y="4167658"/>
            <a:ext cx="390308" cy="123214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22E67B1C-4AEC-64DF-8A00-F5E67356B3FE}"/>
              </a:ext>
            </a:extLst>
          </p:cNvPr>
          <p:cNvSpPr/>
          <p:nvPr/>
        </p:nvSpPr>
        <p:spPr>
          <a:xfrm>
            <a:off x="1003499" y="5561393"/>
            <a:ext cx="4630385" cy="40347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tx1"/>
                </a:solidFill>
                <a:latin typeface="Meiryo UI" panose="020B0604030504040204" pitchFamily="34" charset="-128"/>
                <a:ea typeface="Meiryo UI" panose="020B0604030504040204" pitchFamily="34" charset="-128"/>
              </a:rPr>
              <a:t>各窯</a:t>
            </a:r>
            <a:r>
              <a:rPr lang="ja-JP" altLang="en-US" sz="1600" b="1">
                <a:solidFill>
                  <a:schemeClr val="tx1"/>
                </a:solidFill>
                <a:latin typeface="Meiryo UI" panose="020B0604030504040204" pitchFamily="34" charset="-128"/>
                <a:ea typeface="Meiryo UI" panose="020B0604030504040204" pitchFamily="34" charset="-128"/>
              </a:rPr>
              <a:t>では</a:t>
            </a:r>
            <a:r>
              <a:rPr lang="zh-TW" altLang="en-US" sz="1600" b="1">
                <a:solidFill>
                  <a:schemeClr val="tx1"/>
                </a:solidFill>
                <a:latin typeface="Meiryo UI" panose="020B0604030504040204" pitchFamily="34" charset="-128"/>
                <a:ea typeface="Meiryo UI" panose="020B0604030504040204" pitchFamily="34" charset="-128"/>
              </a:rPr>
              <a:t>巨大泡位置及</a:t>
            </a:r>
            <a:r>
              <a:rPr lang="ja-JP" altLang="en-US" sz="1600" b="1">
                <a:solidFill>
                  <a:schemeClr val="tx1"/>
                </a:solidFill>
                <a:latin typeface="Meiryo UI" panose="020B0604030504040204" pitchFamily="34" charset="-128"/>
                <a:ea typeface="Meiryo UI" panose="020B0604030504040204" pitchFamily="34" charset="-128"/>
              </a:rPr>
              <a:t>び傾向をリアルタイムに監視</a:t>
            </a:r>
            <a:endParaRPr lang="en-US" altLang="zh-TW" sz="1600" b="1">
              <a:solidFill>
                <a:schemeClr val="tx1"/>
              </a:solidFill>
              <a:latin typeface="Meiryo UI" panose="020B0604030504040204" pitchFamily="34" charset="-128"/>
              <a:ea typeface="Meiryo UI" panose="020B0604030504040204" pitchFamily="34" charset="-128"/>
            </a:endParaRPr>
          </a:p>
        </p:txBody>
      </p:sp>
      <p:sp>
        <p:nvSpPr>
          <p:cNvPr id="35" name="矩形: 圓角 34">
            <a:extLst>
              <a:ext uri="{FF2B5EF4-FFF2-40B4-BE49-F238E27FC236}">
                <a16:creationId xmlns:a16="http://schemas.microsoft.com/office/drawing/2014/main" id="{DBF59D5E-F01F-9EF5-6DD0-804A3E8C864D}"/>
              </a:ext>
            </a:extLst>
          </p:cNvPr>
          <p:cNvSpPr/>
          <p:nvPr/>
        </p:nvSpPr>
        <p:spPr>
          <a:xfrm>
            <a:off x="6797491" y="5580789"/>
            <a:ext cx="4391008" cy="377975"/>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a:solidFill>
                  <a:schemeClr val="tx1"/>
                </a:solidFill>
                <a:latin typeface="Meiryo UI" panose="020B0604030504040204" pitchFamily="34" charset="-128"/>
                <a:ea typeface="Meiryo UI" panose="020B0604030504040204" pitchFamily="34" charset="-128"/>
              </a:rPr>
              <a:t>現在開発進捗</a:t>
            </a:r>
            <a:r>
              <a:rPr lang="en-US" altLang="ja-JP" sz="1600" b="1">
                <a:solidFill>
                  <a:schemeClr val="tx1"/>
                </a:solidFill>
                <a:latin typeface="Meiryo UI" panose="020B0604030504040204" pitchFamily="34" charset="-128"/>
                <a:ea typeface="Meiryo UI" panose="020B0604030504040204" pitchFamily="34" charset="-128"/>
              </a:rPr>
              <a:t>30</a:t>
            </a:r>
            <a:r>
              <a:rPr lang="ja-JP" altLang="en-US" sz="1600" b="1">
                <a:solidFill>
                  <a:schemeClr val="tx1"/>
                </a:solidFill>
                <a:latin typeface="Meiryo UI" panose="020B0604030504040204" pitchFamily="34" charset="-128"/>
                <a:ea typeface="Meiryo UI" panose="020B0604030504040204" pitchFamily="34" charset="-128"/>
              </a:rPr>
              <a:t>％、ハードウェアや環境を構築中。</a:t>
            </a:r>
            <a:endParaRPr lang="en-US" altLang="zh-TW" sz="1600" b="1">
              <a:solidFill>
                <a:schemeClr val="tx1"/>
              </a:solidFill>
              <a:latin typeface="Meiryo UI" panose="020B0604030504040204" pitchFamily="34" charset="-128"/>
              <a:ea typeface="Meiryo UI" panose="020B0604030504040204" pitchFamily="34" charset="-128"/>
            </a:endParaRPr>
          </a:p>
        </p:txBody>
      </p:sp>
      <p:pic>
        <p:nvPicPr>
          <p:cNvPr id="36" name="圖片 35">
            <a:extLst>
              <a:ext uri="{FF2B5EF4-FFF2-40B4-BE49-F238E27FC236}">
                <a16:creationId xmlns:a16="http://schemas.microsoft.com/office/drawing/2014/main" id="{70618EB7-BFE8-6453-5DC2-C1A96168A554}"/>
              </a:ext>
            </a:extLst>
          </p:cNvPr>
          <p:cNvPicPr>
            <a:picLocks noChangeAspect="1"/>
          </p:cNvPicPr>
          <p:nvPr/>
        </p:nvPicPr>
        <p:blipFill>
          <a:blip r:embed="rId9"/>
          <a:stretch>
            <a:fillRect/>
          </a:stretch>
        </p:blipFill>
        <p:spPr>
          <a:xfrm>
            <a:off x="7070805" y="4811755"/>
            <a:ext cx="1273985" cy="604220"/>
          </a:xfrm>
          <a:prstGeom prst="rect">
            <a:avLst/>
          </a:prstGeom>
        </p:spPr>
      </p:pic>
      <p:pic>
        <p:nvPicPr>
          <p:cNvPr id="37" name="圖片 36">
            <a:extLst>
              <a:ext uri="{FF2B5EF4-FFF2-40B4-BE49-F238E27FC236}">
                <a16:creationId xmlns:a16="http://schemas.microsoft.com/office/drawing/2014/main" id="{50D583F5-B701-7FF0-00F6-2FA94C690712}"/>
              </a:ext>
            </a:extLst>
          </p:cNvPr>
          <p:cNvPicPr>
            <a:picLocks noChangeAspect="1"/>
          </p:cNvPicPr>
          <p:nvPr/>
        </p:nvPicPr>
        <p:blipFill>
          <a:blip r:embed="rId10"/>
          <a:stretch>
            <a:fillRect/>
          </a:stretch>
        </p:blipFill>
        <p:spPr>
          <a:xfrm>
            <a:off x="6906671" y="4012239"/>
            <a:ext cx="1457215" cy="727744"/>
          </a:xfrm>
          <a:prstGeom prst="rect">
            <a:avLst/>
          </a:prstGeom>
        </p:spPr>
      </p:pic>
    </p:spTree>
    <p:extLst>
      <p:ext uri="{BB962C8B-B14F-4D97-AF65-F5344CB8AC3E}">
        <p14:creationId xmlns:p14="http://schemas.microsoft.com/office/powerpoint/2010/main" val="70861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8078B2D-573E-DEB6-B5E9-E2F062419E94}"/>
              </a:ext>
            </a:extLst>
          </p:cNvPr>
          <p:cNvSpPr txBox="1">
            <a:spLocks noChangeArrowheads="1"/>
          </p:cNvSpPr>
          <p:nvPr/>
        </p:nvSpPr>
        <p:spPr>
          <a:xfrm>
            <a:off x="119336" y="-35593"/>
            <a:ext cx="4968552" cy="6235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endParaRPr lang="en-US" altLang="ja-JP" sz="3200">
              <a:solidFill>
                <a:schemeClr val="bg1"/>
              </a:solidFill>
              <a:latin typeface="Meiryo UI" panose="020B0604030504040204" pitchFamily="34" charset="-128"/>
              <a:ea typeface="Meiryo UI" panose="020B0604030504040204" pitchFamily="34" charset="-128"/>
            </a:endParaRPr>
          </a:p>
        </p:txBody>
      </p:sp>
      <p:sp>
        <p:nvSpPr>
          <p:cNvPr id="18" name="文字方塊 17">
            <a:extLst>
              <a:ext uri="{FF2B5EF4-FFF2-40B4-BE49-F238E27FC236}">
                <a16:creationId xmlns:a16="http://schemas.microsoft.com/office/drawing/2014/main" id="{6E46D6FB-1F93-F6BD-575E-732791F41B3E}"/>
              </a:ext>
            </a:extLst>
          </p:cNvPr>
          <p:cNvSpPr txBox="1"/>
          <p:nvPr/>
        </p:nvSpPr>
        <p:spPr>
          <a:xfrm>
            <a:off x="-1073888" y="1509823"/>
            <a:ext cx="184731" cy="369332"/>
          </a:xfrm>
          <a:prstGeom prst="rect">
            <a:avLst/>
          </a:prstGeom>
          <a:noFill/>
        </p:spPr>
        <p:txBody>
          <a:bodyPr wrap="none" rtlCol="0">
            <a:spAutoFit/>
          </a:bodyPr>
          <a:lstStyle/>
          <a:p>
            <a:endParaRPr lang="zh-TW" altLang="en-US"/>
          </a:p>
        </p:txBody>
      </p:sp>
      <p:sp>
        <p:nvSpPr>
          <p:cNvPr id="2" name="Rectangle 2">
            <a:extLst>
              <a:ext uri="{FF2B5EF4-FFF2-40B4-BE49-F238E27FC236}">
                <a16:creationId xmlns:a16="http://schemas.microsoft.com/office/drawing/2014/main" id="{46F2D74F-0623-84DA-D2FF-67EEA1F4A75F}"/>
              </a:ext>
            </a:extLst>
          </p:cNvPr>
          <p:cNvSpPr txBox="1">
            <a:spLocks noChangeArrowheads="1"/>
          </p:cNvSpPr>
          <p:nvPr/>
        </p:nvSpPr>
        <p:spPr>
          <a:xfrm>
            <a:off x="240302" y="31894"/>
            <a:ext cx="8437327"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en-US" altLang="zh-TW" sz="3200" b="1">
                <a:solidFill>
                  <a:schemeClr val="bg1"/>
                </a:solidFill>
                <a:latin typeface="Meiryo UI" panose="020B0604030504040204" pitchFamily="34" charset="-128"/>
                <a:ea typeface="Meiryo UI" panose="020B0604030504040204" pitchFamily="34" charset="-128"/>
              </a:rPr>
              <a:t>DX</a:t>
            </a:r>
            <a:r>
              <a:rPr lang="zh-TW" altLang="en-US" sz="3200" b="1">
                <a:solidFill>
                  <a:schemeClr val="bg1"/>
                </a:solidFill>
                <a:latin typeface="Meiryo UI" panose="020B0604030504040204" pitchFamily="34" charset="-128"/>
                <a:ea typeface="Meiryo UI" panose="020B0604030504040204" pitchFamily="34" charset="-128"/>
              </a:rPr>
              <a:t>事例</a:t>
            </a:r>
            <a:r>
              <a:rPr lang="en-US" altLang="zh-TW" sz="3200" b="1">
                <a:solidFill>
                  <a:schemeClr val="bg1"/>
                </a:solidFill>
                <a:latin typeface="Meiryo UI" panose="020B0604030504040204" pitchFamily="34" charset="-128"/>
                <a:ea typeface="Meiryo UI" panose="020B0604030504040204" pitchFamily="34" charset="-128"/>
              </a:rPr>
              <a:t>-AI</a:t>
            </a:r>
            <a:r>
              <a:rPr lang="ja-JP" altLang="en-US" sz="3200" b="1">
                <a:solidFill>
                  <a:schemeClr val="bg1"/>
                </a:solidFill>
                <a:latin typeface="Meiryo UI" panose="020B0604030504040204" pitchFamily="34" charset="-128"/>
                <a:ea typeface="Meiryo UI" panose="020B0604030504040204" pitchFamily="34" charset="-128"/>
              </a:rPr>
              <a:t>画像</a:t>
            </a:r>
            <a:r>
              <a:rPr lang="zh-TW" altLang="en-US" sz="3200" b="1">
                <a:solidFill>
                  <a:schemeClr val="bg1"/>
                </a:solidFill>
                <a:latin typeface="Meiryo UI" panose="020B0604030504040204" pitchFamily="34" charset="-128"/>
                <a:ea typeface="Meiryo UI" panose="020B0604030504040204" pitchFamily="34" charset="-128"/>
              </a:rPr>
              <a:t>自動</a:t>
            </a:r>
            <a:r>
              <a:rPr lang="ja-JP" altLang="en-US" sz="3200" b="1">
                <a:solidFill>
                  <a:schemeClr val="bg1"/>
                </a:solidFill>
                <a:latin typeface="Meiryo UI" panose="020B0604030504040204" pitchFamily="34" charset="-128"/>
                <a:ea typeface="Meiryo UI" panose="020B0604030504040204" pitchFamily="34" charset="-128"/>
              </a:rPr>
              <a:t>識別</a:t>
            </a:r>
            <a:r>
              <a:rPr lang="en-US" altLang="zh-TW" sz="3200" b="1">
                <a:solidFill>
                  <a:schemeClr val="bg1"/>
                </a:solidFill>
                <a:latin typeface="Meiryo UI" panose="020B0604030504040204" pitchFamily="34" charset="-128"/>
                <a:ea typeface="Meiryo UI" panose="020B0604030504040204" pitchFamily="34" charset="-128"/>
              </a:rPr>
              <a:t>(Python)</a:t>
            </a:r>
            <a:endParaRPr lang="ja-JP" altLang="en-US" sz="3200" b="1">
              <a:solidFill>
                <a:schemeClr val="bg1"/>
              </a:solidFill>
              <a:latin typeface="MS PGothic" panose="020B0600070205080204" pitchFamily="34" charset="-128"/>
              <a:ea typeface="MS PGothic" panose="020B0600070205080204" pitchFamily="34" charset="-128"/>
            </a:endParaRPr>
          </a:p>
        </p:txBody>
      </p:sp>
      <p:sp>
        <p:nvSpPr>
          <p:cNvPr id="3" name="Rectangle 73">
            <a:extLst>
              <a:ext uri="{FF2B5EF4-FFF2-40B4-BE49-F238E27FC236}">
                <a16:creationId xmlns:a16="http://schemas.microsoft.com/office/drawing/2014/main" id="{9B952E72-4D9E-723A-58CE-A1E75EC72EAA}"/>
              </a:ext>
            </a:extLst>
          </p:cNvPr>
          <p:cNvSpPr>
            <a:spLocks noChangeArrowheads="1"/>
          </p:cNvSpPr>
          <p:nvPr/>
        </p:nvSpPr>
        <p:spPr bwMode="auto">
          <a:xfrm>
            <a:off x="452546" y="6126263"/>
            <a:ext cx="11465476"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lIns="91440" tIns="45720" rIns="91440" bIns="45720"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zh-TW" sz="2000" b="1">
                <a:solidFill>
                  <a:schemeClr val="bg1"/>
                </a:solidFill>
                <a:latin typeface="Meiryo UI"/>
                <a:ea typeface="Meiryo UI"/>
              </a:rPr>
              <a:t>AI</a:t>
            </a:r>
            <a:r>
              <a:rPr lang="ja-JP" altLang="en-US" sz="2000" b="1">
                <a:solidFill>
                  <a:schemeClr val="bg1"/>
                </a:solidFill>
                <a:latin typeface="Meiryo UI"/>
                <a:ea typeface="Meiryo UI"/>
              </a:rPr>
              <a:t>画像</a:t>
            </a:r>
            <a:r>
              <a:rPr lang="zh-TW" altLang="en-US" sz="2000" b="1">
                <a:solidFill>
                  <a:schemeClr val="bg1"/>
                </a:solidFill>
                <a:latin typeface="Meiryo UI"/>
                <a:ea typeface="Meiryo UI"/>
              </a:rPr>
              <a:t>自動</a:t>
            </a:r>
            <a:r>
              <a:rPr lang="ja-JP" altLang="en-US" sz="2000" b="1">
                <a:solidFill>
                  <a:schemeClr val="bg1"/>
                </a:solidFill>
                <a:latin typeface="Meiryo UI"/>
                <a:ea typeface="Meiryo UI"/>
              </a:rPr>
              <a:t>識別成果</a:t>
            </a:r>
            <a:r>
              <a:rPr lang="en-US" altLang="zh-TW" sz="2000" b="1">
                <a:solidFill>
                  <a:schemeClr val="bg1"/>
                </a:solidFill>
                <a:latin typeface="Meiryo UI"/>
                <a:ea typeface="Meiryo UI"/>
              </a:rPr>
              <a:t>:78Hr/</a:t>
            </a:r>
            <a:r>
              <a:rPr lang="zh-TW" altLang="en-US" sz="2000" b="1">
                <a:solidFill>
                  <a:schemeClr val="bg1"/>
                </a:solidFill>
                <a:latin typeface="Meiryo UI"/>
                <a:ea typeface="Meiryo UI"/>
              </a:rPr>
              <a:t>月作業時間削減</a:t>
            </a:r>
            <a:r>
              <a:rPr lang="en-US" altLang="zh-TW" sz="2000" b="1">
                <a:solidFill>
                  <a:schemeClr val="bg1"/>
                </a:solidFill>
                <a:latin typeface="Meiryo UI"/>
                <a:ea typeface="Meiryo UI"/>
              </a:rPr>
              <a:t>, </a:t>
            </a:r>
            <a:r>
              <a:rPr lang="ja-JP" altLang="en-US" sz="2000" b="1">
                <a:solidFill>
                  <a:schemeClr val="bg1"/>
                </a:solidFill>
                <a:latin typeface="Meiryo UI"/>
                <a:ea typeface="Meiryo UI"/>
              </a:rPr>
              <a:t>開発</a:t>
            </a:r>
            <a:r>
              <a:rPr lang="zh-TW" altLang="en-US" sz="2000" b="1">
                <a:solidFill>
                  <a:schemeClr val="bg1"/>
                </a:solidFill>
                <a:latin typeface="Meiryo UI"/>
                <a:ea typeface="Meiryo UI"/>
              </a:rPr>
              <a:t>發中</a:t>
            </a:r>
            <a:r>
              <a:rPr lang="ja-JP" altLang="en-US" sz="2000" b="1">
                <a:solidFill>
                  <a:schemeClr val="bg1"/>
                </a:solidFill>
                <a:latin typeface="Meiryo UI"/>
                <a:ea typeface="Meiryo UI"/>
              </a:rPr>
              <a:t>成果の見込み</a:t>
            </a:r>
            <a:r>
              <a:rPr lang="en-US" altLang="zh-TW" sz="2000" b="1">
                <a:solidFill>
                  <a:schemeClr val="bg1"/>
                </a:solidFill>
                <a:latin typeface="Meiryo UI"/>
                <a:ea typeface="Meiryo UI"/>
              </a:rPr>
              <a:t>:110Hr/</a:t>
            </a:r>
            <a:r>
              <a:rPr lang="zh-TW" altLang="en-US" sz="2000" b="1">
                <a:solidFill>
                  <a:schemeClr val="bg1"/>
                </a:solidFill>
                <a:latin typeface="Meiryo UI"/>
                <a:ea typeface="Meiryo UI"/>
              </a:rPr>
              <a:t>月</a:t>
            </a:r>
            <a:endParaRPr lang="en-US" altLang="zh-TW" sz="2000" b="1">
              <a:solidFill>
                <a:schemeClr val="bg1"/>
              </a:solidFill>
              <a:latin typeface="Meiryo UI"/>
              <a:ea typeface="Meiryo UI"/>
            </a:endParaRPr>
          </a:p>
        </p:txBody>
      </p:sp>
      <p:sp>
        <p:nvSpPr>
          <p:cNvPr id="5" name="矩形 4">
            <a:extLst>
              <a:ext uri="{FF2B5EF4-FFF2-40B4-BE49-F238E27FC236}">
                <a16:creationId xmlns:a16="http://schemas.microsoft.com/office/drawing/2014/main" id="{FBF2B417-5648-3715-4410-BBD858F5BDC1}"/>
              </a:ext>
            </a:extLst>
          </p:cNvPr>
          <p:cNvSpPr/>
          <p:nvPr/>
        </p:nvSpPr>
        <p:spPr>
          <a:xfrm>
            <a:off x="702227" y="524874"/>
            <a:ext cx="4201270" cy="769441"/>
          </a:xfrm>
          <a:prstGeom prst="rect">
            <a:avLst/>
          </a:prstGeom>
        </p:spPr>
        <p:txBody>
          <a:bodyPr wrap="square">
            <a:spAutoFit/>
          </a:bodyPr>
          <a:lstStyle/>
          <a:p>
            <a:r>
              <a:rPr lang="en-US" altLang="zh-TW" sz="1600" b="1">
                <a:latin typeface="Meiryo UI" panose="020B0604030504040204" pitchFamily="34" charset="-128"/>
                <a:ea typeface="Meiryo UI" panose="020B0604030504040204" pitchFamily="34" charset="-128"/>
                <a:cs typeface="Meiryo UI" panose="020B0604030504040204" pitchFamily="34" charset="-128"/>
              </a:rPr>
              <a:t>【</a:t>
            </a:r>
            <a:r>
              <a:rPr lang="en-US" altLang="zh-TW" sz="1600" b="1">
                <a:solidFill>
                  <a:srgbClr val="000000"/>
                </a:solidFill>
                <a:latin typeface="Meiryo UI" panose="020B0604030504040204" pitchFamily="34" charset="-128"/>
                <a:ea typeface="Meiryo UI" panose="020B0604030504040204" pitchFamily="34" charset="-128"/>
              </a:rPr>
              <a:t>ESD</a:t>
            </a:r>
            <a:r>
              <a:rPr lang="ja-JP" altLang="en-US" sz="1600" b="1">
                <a:solidFill>
                  <a:srgbClr val="000000"/>
                </a:solidFill>
                <a:latin typeface="Meiryo UI" panose="020B0604030504040204" pitchFamily="34" charset="-128"/>
                <a:ea typeface="Meiryo UI" panose="020B0604030504040204" pitchFamily="34" charset="-128"/>
              </a:rPr>
              <a:t>検査</a:t>
            </a:r>
            <a:r>
              <a:rPr lang="zh-TW" altLang="en-US" sz="1600" b="1">
                <a:solidFill>
                  <a:srgbClr val="000000"/>
                </a:solidFill>
                <a:latin typeface="Meiryo UI" panose="020B0604030504040204" pitchFamily="34" charset="-128"/>
                <a:ea typeface="Meiryo UI" panose="020B0604030504040204" pitchFamily="34" charset="-128"/>
              </a:rPr>
              <a:t>機</a:t>
            </a:r>
            <a:r>
              <a:rPr lang="ja-JP" altLang="en-US" sz="1600" b="1">
                <a:solidFill>
                  <a:srgbClr val="000000"/>
                </a:solidFill>
                <a:latin typeface="Meiryo UI" panose="020B0604030504040204" pitchFamily="34" charset="-128"/>
                <a:ea typeface="Meiryo UI" panose="020B0604030504040204" pitchFamily="34" charset="-128"/>
              </a:rPr>
              <a:t>画像</a:t>
            </a:r>
            <a:r>
              <a:rPr lang="zh-TW" altLang="en-US" sz="1600" b="1">
                <a:solidFill>
                  <a:srgbClr val="000000"/>
                </a:solidFill>
                <a:latin typeface="Meiryo UI" panose="020B0604030504040204" pitchFamily="34" charset="-128"/>
                <a:ea typeface="Meiryo UI" panose="020B0604030504040204" pitchFamily="34" charset="-128"/>
              </a:rPr>
              <a:t>自動判定</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r>
              <a:rPr lang="en-US" altLang="zh-TW" sz="1400">
                <a:solidFill>
                  <a:srgbClr val="000000"/>
                </a:solidFill>
                <a:latin typeface="Meiryo UI" panose="020B0604030504040204" pitchFamily="34" charset="-128"/>
                <a:ea typeface="Meiryo UI" panose="020B0604030504040204" pitchFamily="34" charset="-128"/>
              </a:rPr>
              <a:t>JF/KF</a:t>
            </a:r>
            <a:r>
              <a:rPr lang="zh-TW" altLang="en-US" sz="1400">
                <a:solidFill>
                  <a:srgbClr val="000000"/>
                </a:solidFill>
                <a:latin typeface="Meiryo UI" panose="020B0604030504040204" pitchFamily="34" charset="-128"/>
                <a:ea typeface="Meiryo UI" panose="020B0604030504040204" pitchFamily="34" charset="-128"/>
              </a:rPr>
              <a:t>窯</a:t>
            </a:r>
            <a:r>
              <a:rPr lang="en-US" altLang="zh-TW" sz="1400">
                <a:solidFill>
                  <a:srgbClr val="000000"/>
                </a:solidFill>
                <a:latin typeface="Meiryo UI" panose="020B0604030504040204" pitchFamily="34" charset="-128"/>
                <a:ea typeface="Meiryo UI" panose="020B0604030504040204" pitchFamily="34" charset="-128"/>
              </a:rPr>
              <a:t>ESD</a:t>
            </a:r>
            <a:r>
              <a:rPr lang="ja-JP" altLang="en-US" sz="1400">
                <a:solidFill>
                  <a:srgbClr val="000000"/>
                </a:solidFill>
                <a:latin typeface="Meiryo UI" panose="020B0604030504040204" pitchFamily="34" charset="-128"/>
                <a:ea typeface="Meiryo UI" panose="020B0604030504040204" pitchFamily="34" charset="-128"/>
              </a:rPr>
              <a:t>検査機画像、</a:t>
            </a:r>
            <a:r>
              <a:rPr lang="zh-TW" altLang="en-US" sz="1400">
                <a:solidFill>
                  <a:srgbClr val="000000"/>
                </a:solidFill>
                <a:latin typeface="Meiryo UI" panose="020B0604030504040204" pitchFamily="34" charset="-128"/>
                <a:ea typeface="Meiryo UI" panose="020B0604030504040204" pitchFamily="34" charset="-128"/>
              </a:rPr>
              <a:t>人員目視</a:t>
            </a:r>
            <a:r>
              <a:rPr lang="ja-JP" altLang="en-US" sz="1400">
                <a:solidFill>
                  <a:srgbClr val="000000"/>
                </a:solidFill>
                <a:latin typeface="Meiryo UI" panose="020B0604030504040204" pitchFamily="34" charset="-128"/>
                <a:ea typeface="Meiryo UI" panose="020B0604030504040204" pitchFamily="34" charset="-128"/>
              </a:rPr>
              <a:t>で</a:t>
            </a:r>
            <a:r>
              <a:rPr lang="zh-TW" altLang="en-US" sz="1400">
                <a:solidFill>
                  <a:srgbClr val="000000"/>
                </a:solidFill>
                <a:latin typeface="Meiryo UI" panose="020B0604030504040204" pitchFamily="34" charset="-128"/>
                <a:ea typeface="Meiryo UI" panose="020B0604030504040204" pitchFamily="34" charset="-128"/>
              </a:rPr>
              <a:t>再確認</a:t>
            </a:r>
            <a:r>
              <a:rPr lang="ja-JP" altLang="en-US" sz="1400">
                <a:solidFill>
                  <a:srgbClr val="000000"/>
                </a:solidFill>
                <a:latin typeface="Meiryo UI" panose="020B0604030504040204" pitchFamily="34" charset="-128"/>
                <a:ea typeface="Meiryo UI" panose="020B0604030504040204" pitchFamily="34" charset="-128"/>
              </a:rPr>
              <a:t>必要、</a:t>
            </a:r>
            <a:endParaRPr lang="en-US" altLang="zh-TW" sz="1400">
              <a:solidFill>
                <a:srgbClr val="000000"/>
              </a:solidFill>
              <a:latin typeface="Meiryo UI" panose="020B0604030504040204" pitchFamily="34" charset="-128"/>
              <a:ea typeface="Meiryo UI" panose="020B0604030504040204" pitchFamily="34" charset="-128"/>
            </a:endParaRPr>
          </a:p>
          <a:p>
            <a:r>
              <a:rPr lang="zh-TW" altLang="en-US" sz="1400">
                <a:solidFill>
                  <a:srgbClr val="000000"/>
                </a:solidFill>
                <a:latin typeface="Meiryo UI" panose="020B0604030504040204" pitchFamily="34" charset="-128"/>
                <a:ea typeface="Meiryo UI" panose="020B0604030504040204" pitchFamily="34" charset="-128"/>
              </a:rPr>
              <a:t>每窯</a:t>
            </a:r>
            <a:r>
              <a:rPr lang="en-US" altLang="zh-TW" sz="1400">
                <a:solidFill>
                  <a:srgbClr val="000000"/>
                </a:solidFill>
                <a:latin typeface="Meiryo UI" panose="020B0604030504040204" pitchFamily="34" charset="-128"/>
                <a:ea typeface="Meiryo UI" panose="020B0604030504040204" pitchFamily="34" charset="-128"/>
              </a:rPr>
              <a:t>/</a:t>
            </a:r>
            <a:r>
              <a:rPr lang="zh-TW" altLang="en-US" sz="1400">
                <a:solidFill>
                  <a:srgbClr val="000000"/>
                </a:solidFill>
                <a:latin typeface="Meiryo UI" panose="020B0604030504040204" pitchFamily="34" charset="-128"/>
                <a:ea typeface="Meiryo UI" panose="020B0604030504040204" pitchFamily="34" charset="-128"/>
              </a:rPr>
              <a:t>日平均</a:t>
            </a:r>
            <a:r>
              <a:rPr lang="ja-JP" altLang="en-US" sz="1400">
                <a:solidFill>
                  <a:srgbClr val="000000"/>
                </a:solidFill>
                <a:latin typeface="Meiryo UI" panose="020B0604030504040204" pitchFamily="34" charset="-128"/>
                <a:ea typeface="Meiryo UI" panose="020B0604030504040204" pitchFamily="34" charset="-128"/>
              </a:rPr>
              <a:t>約</a:t>
            </a:r>
            <a:r>
              <a:rPr lang="en-US" altLang="zh-TW" sz="1400">
                <a:solidFill>
                  <a:srgbClr val="000000"/>
                </a:solidFill>
                <a:latin typeface="Meiryo UI" panose="020B0604030504040204" pitchFamily="34" charset="-128"/>
                <a:ea typeface="Meiryo UI" panose="020B0604030504040204" pitchFamily="34" charset="-128"/>
              </a:rPr>
              <a:t>8000</a:t>
            </a:r>
            <a:r>
              <a:rPr lang="ja-JP" altLang="en-US" sz="1400">
                <a:solidFill>
                  <a:srgbClr val="000000"/>
                </a:solidFill>
                <a:latin typeface="Meiryo UI" panose="020B0604030504040204" pitchFamily="34" charset="-128"/>
                <a:ea typeface="Meiryo UI" panose="020B0604030504040204" pitchFamily="34" charset="-128"/>
              </a:rPr>
              <a:t>枚画像があり、</a:t>
            </a:r>
            <a:r>
              <a:rPr lang="zh-TW" altLang="en-US" sz="1400">
                <a:solidFill>
                  <a:srgbClr val="000000"/>
                </a:solidFill>
                <a:latin typeface="Meiryo UI" panose="020B0604030504040204" pitchFamily="34" charset="-128"/>
                <a:ea typeface="Meiryo UI" panose="020B0604030504040204" pitchFamily="34" charset="-128"/>
              </a:rPr>
              <a:t>作業</a:t>
            </a:r>
            <a:r>
              <a:rPr lang="ja-JP" altLang="en-US" sz="1400">
                <a:solidFill>
                  <a:srgbClr val="000000"/>
                </a:solidFill>
                <a:latin typeface="Meiryo UI" panose="020B0604030504040204" pitchFamily="34" charset="-128"/>
                <a:ea typeface="Meiryo UI" panose="020B0604030504040204" pitchFamily="34" charset="-128"/>
              </a:rPr>
              <a:t>負荷になる</a:t>
            </a:r>
            <a:endParaRPr lang="en-US" altLang="zh-TW" sz="1400">
              <a:solidFill>
                <a:srgbClr val="000000"/>
              </a:solidFill>
              <a:latin typeface="Meiryo UI" panose="020B0604030504040204" pitchFamily="34" charset="-128"/>
              <a:ea typeface="Meiryo UI" panose="020B0604030504040204" pitchFamily="34" charset="-128"/>
            </a:endParaRPr>
          </a:p>
        </p:txBody>
      </p:sp>
      <p:sp>
        <p:nvSpPr>
          <p:cNvPr id="6" name="TextBox 170">
            <a:extLst>
              <a:ext uri="{FF2B5EF4-FFF2-40B4-BE49-F238E27FC236}">
                <a16:creationId xmlns:a16="http://schemas.microsoft.com/office/drawing/2014/main" id="{8B5DA22E-3BF9-25B2-9990-A47AF05EDEDE}"/>
              </a:ext>
            </a:extLst>
          </p:cNvPr>
          <p:cNvSpPr txBox="1"/>
          <p:nvPr/>
        </p:nvSpPr>
        <p:spPr>
          <a:xfrm>
            <a:off x="1794086" y="2559413"/>
            <a:ext cx="534636" cy="244708"/>
          </a:xfrm>
          <a:prstGeom prst="rect">
            <a:avLst/>
          </a:prstGeom>
          <a:noFill/>
        </p:spPr>
        <p:txBody>
          <a:bodyPr wrap="square" lIns="76798" tIns="38398" rIns="76798" bIns="38398">
            <a:spAutoFit/>
          </a:bodyPr>
          <a:lstStyle/>
          <a:p>
            <a:pPr>
              <a:lnSpc>
                <a:spcPct val="120000"/>
              </a:lnSpc>
              <a:defRPr/>
            </a:pPr>
            <a:r>
              <a:rPr lang="zh-TW" altLang="en-US" sz="100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9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cxnSp>
        <p:nvCxnSpPr>
          <p:cNvPr id="7" name="直線接點 6">
            <a:extLst>
              <a:ext uri="{FF2B5EF4-FFF2-40B4-BE49-F238E27FC236}">
                <a16:creationId xmlns:a16="http://schemas.microsoft.com/office/drawing/2014/main" id="{F9F87B87-86C1-C1BD-E47C-A745ABE2B89D}"/>
              </a:ext>
            </a:extLst>
          </p:cNvPr>
          <p:cNvCxnSpPr/>
          <p:nvPr/>
        </p:nvCxnSpPr>
        <p:spPr>
          <a:xfrm>
            <a:off x="1835964" y="2451854"/>
            <a:ext cx="521285" cy="235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a16="http://schemas.microsoft.com/office/drawing/2014/main" id="{D9071D6B-6E45-9AD5-1E43-DEC4BAE807D5}"/>
              </a:ext>
            </a:extLst>
          </p:cNvPr>
          <p:cNvPicPr>
            <a:picLocks noChangeAspect="1"/>
          </p:cNvPicPr>
          <p:nvPr/>
        </p:nvPicPr>
        <p:blipFill>
          <a:blip r:embed="rId3"/>
          <a:stretch>
            <a:fillRect/>
          </a:stretch>
        </p:blipFill>
        <p:spPr>
          <a:xfrm>
            <a:off x="784592" y="2305296"/>
            <a:ext cx="3586859" cy="1747326"/>
          </a:xfrm>
          <a:prstGeom prst="rect">
            <a:avLst/>
          </a:prstGeom>
        </p:spPr>
      </p:pic>
      <p:sp>
        <p:nvSpPr>
          <p:cNvPr id="10" name="TextBox 170">
            <a:extLst>
              <a:ext uri="{FF2B5EF4-FFF2-40B4-BE49-F238E27FC236}">
                <a16:creationId xmlns:a16="http://schemas.microsoft.com/office/drawing/2014/main" id="{6477FFCD-BAD3-A7B7-FAA0-BC95A919247D}"/>
              </a:ext>
            </a:extLst>
          </p:cNvPr>
          <p:cNvSpPr txBox="1"/>
          <p:nvPr/>
        </p:nvSpPr>
        <p:spPr>
          <a:xfrm>
            <a:off x="7448984" y="565830"/>
            <a:ext cx="2897300" cy="569732"/>
          </a:xfrm>
          <a:prstGeom prst="rect">
            <a:avLst/>
          </a:prstGeom>
          <a:noFill/>
        </p:spPr>
        <p:txBody>
          <a:bodyPr wrap="square" lIns="76798" tIns="38398" rIns="76798" bIns="38398">
            <a:spAutoFit/>
          </a:bodyPr>
          <a:lstStyle/>
          <a:p>
            <a:pPr>
              <a:lnSpc>
                <a:spcPct val="120000"/>
              </a:lnSpc>
              <a:defRPr/>
            </a:pPr>
            <a:r>
              <a:rPr lang="en-US" altLang="zh-TW" sz="1400" b="1">
                <a:latin typeface="Meiryo UI" panose="020B0604030504040204" pitchFamily="34" charset="-128"/>
                <a:ea typeface="Meiryo UI" panose="020B0604030504040204" pitchFamily="34" charset="-128"/>
                <a:cs typeface="Meiryo UI" panose="020B0604030504040204" pitchFamily="34" charset="-128"/>
              </a:rPr>
              <a:t>【</a:t>
            </a:r>
            <a:r>
              <a:rPr lang="en-US" altLang="zh-TW" sz="1600" b="1">
                <a:latin typeface="Meiryo UI" panose="020B0604030504040204" pitchFamily="34" charset="-128"/>
                <a:ea typeface="Meiryo UI" panose="020B0604030504040204" pitchFamily="34" charset="-128"/>
                <a:cs typeface="Meiryo UI" panose="020B0604030504040204" pitchFamily="34" charset="-128"/>
              </a:rPr>
              <a:t>CF</a:t>
            </a:r>
            <a:r>
              <a:rPr lang="zh-TW" altLang="en-US" sz="1600" b="1">
                <a:latin typeface="Meiryo UI" panose="020B0604030504040204" pitchFamily="34" charset="-128"/>
                <a:ea typeface="Meiryo UI" panose="020B0604030504040204" pitchFamily="34" charset="-128"/>
                <a:cs typeface="Meiryo UI" panose="020B0604030504040204" pitchFamily="34" charset="-128"/>
              </a:rPr>
              <a:t>微小</a:t>
            </a:r>
            <a:r>
              <a:rPr lang="ja-JP" altLang="en-US" sz="1600" b="1">
                <a:latin typeface="Meiryo UI" panose="020B0604030504040204" pitchFamily="34" charset="-128"/>
                <a:ea typeface="Meiryo UI" panose="020B0604030504040204" pitchFamily="34" charset="-128"/>
                <a:cs typeface="Meiryo UI" panose="020B0604030504040204" pitchFamily="34" charset="-128"/>
              </a:rPr>
              <a:t>欠点</a:t>
            </a:r>
            <a:r>
              <a:rPr lang="zh-TW" altLang="en-US" sz="1600" b="1">
                <a:latin typeface="Meiryo UI" panose="020B0604030504040204" pitchFamily="34" charset="-128"/>
                <a:ea typeface="Meiryo UI" panose="020B0604030504040204" pitchFamily="34" charset="-128"/>
                <a:cs typeface="Meiryo UI" panose="020B0604030504040204" pitchFamily="34" charset="-128"/>
              </a:rPr>
              <a:t>品質</a:t>
            </a:r>
            <a:r>
              <a:rPr lang="ja-JP" altLang="en-US" sz="1600" b="1">
                <a:latin typeface="Meiryo UI" panose="020B0604030504040204" pitchFamily="34" charset="-128"/>
                <a:ea typeface="Meiryo UI" panose="020B0604030504040204" pitchFamily="34" charset="-128"/>
                <a:cs typeface="Meiryo UI" panose="020B0604030504040204" pitchFamily="34" charset="-128"/>
              </a:rPr>
              <a:t>監視</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a:p>
            <a:pPr>
              <a:lnSpc>
                <a:spcPct val="120000"/>
              </a:lnSpc>
              <a:defRPr/>
            </a:pPr>
            <a:endParaRPr lang="en-US" altLang="zh-TW" sz="1200" b="1">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pic>
        <p:nvPicPr>
          <p:cNvPr id="11" name="圖片 10">
            <a:extLst>
              <a:ext uri="{FF2B5EF4-FFF2-40B4-BE49-F238E27FC236}">
                <a16:creationId xmlns:a16="http://schemas.microsoft.com/office/drawing/2014/main" id="{3AD040E6-0B0F-CF78-B805-2B3368C6CE41}"/>
              </a:ext>
            </a:extLst>
          </p:cNvPr>
          <p:cNvPicPr>
            <a:picLocks noChangeAspect="1"/>
          </p:cNvPicPr>
          <p:nvPr/>
        </p:nvPicPr>
        <p:blipFill rotWithShape="1">
          <a:blip r:embed="rId4"/>
          <a:srcRect l="31271" t="38011" r="36327" b="35593"/>
          <a:stretch/>
        </p:blipFill>
        <p:spPr>
          <a:xfrm>
            <a:off x="867690" y="4405667"/>
            <a:ext cx="2663445" cy="1141204"/>
          </a:xfrm>
          <a:prstGeom prst="rect">
            <a:avLst/>
          </a:prstGeom>
          <a:ln>
            <a:solidFill>
              <a:schemeClr val="bg1">
                <a:lumMod val="50000"/>
              </a:schemeClr>
            </a:solidFill>
          </a:ln>
        </p:spPr>
      </p:pic>
      <p:sp>
        <p:nvSpPr>
          <p:cNvPr id="12" name="矩形 11">
            <a:extLst>
              <a:ext uri="{FF2B5EF4-FFF2-40B4-BE49-F238E27FC236}">
                <a16:creationId xmlns:a16="http://schemas.microsoft.com/office/drawing/2014/main" id="{E1A67550-29B2-1A57-4FE0-978FA6D2AE0C}"/>
              </a:ext>
            </a:extLst>
          </p:cNvPr>
          <p:cNvSpPr/>
          <p:nvPr/>
        </p:nvSpPr>
        <p:spPr>
          <a:xfrm>
            <a:off x="7448984" y="825496"/>
            <a:ext cx="3951202" cy="523220"/>
          </a:xfrm>
          <a:prstGeom prst="rect">
            <a:avLst/>
          </a:prstGeom>
        </p:spPr>
        <p:txBody>
          <a:bodyPr wrap="square">
            <a:spAutoFit/>
          </a:bodyPr>
          <a:lstStyle/>
          <a:p>
            <a:r>
              <a:rPr lang="en-US" altLang="zh-TW" sz="1400">
                <a:solidFill>
                  <a:srgbClr val="000000"/>
                </a:solidFill>
                <a:latin typeface="Meiryo UI" panose="020B0604030504040204" pitchFamily="34" charset="-128"/>
                <a:ea typeface="Meiryo UI" panose="020B0604030504040204" pitchFamily="34" charset="-128"/>
              </a:rPr>
              <a:t>CF</a:t>
            </a:r>
            <a:r>
              <a:rPr lang="zh-TW" altLang="en-US" sz="1400">
                <a:solidFill>
                  <a:srgbClr val="000000"/>
                </a:solidFill>
                <a:latin typeface="Meiryo UI" panose="020B0604030504040204" pitchFamily="34" charset="-128"/>
                <a:ea typeface="Meiryo UI" panose="020B0604030504040204" pitchFamily="34" charset="-128"/>
              </a:rPr>
              <a:t> </a:t>
            </a:r>
            <a:r>
              <a:rPr lang="en-US" altLang="zh-TW" sz="1400">
                <a:solidFill>
                  <a:srgbClr val="000000"/>
                </a:solidFill>
                <a:latin typeface="Meiryo UI" panose="020B0604030504040204" pitchFamily="34" charset="-128"/>
                <a:ea typeface="Meiryo UI" panose="020B0604030504040204" pitchFamily="34" charset="-128"/>
              </a:rPr>
              <a:t>TOM</a:t>
            </a:r>
            <a:r>
              <a:rPr lang="zh-TW" altLang="en-US" sz="1400">
                <a:solidFill>
                  <a:srgbClr val="000000"/>
                </a:solidFill>
                <a:latin typeface="Meiryo UI" panose="020B0604030504040204" pitchFamily="34" charset="-128"/>
                <a:ea typeface="Meiryo UI" panose="020B0604030504040204" pitchFamily="34" charset="-128"/>
              </a:rPr>
              <a:t>新</a:t>
            </a:r>
            <a:r>
              <a:rPr lang="ja-JP" altLang="en-US" sz="1400">
                <a:solidFill>
                  <a:srgbClr val="000000"/>
                </a:solidFill>
                <a:latin typeface="Meiryo UI" panose="020B0604030504040204" pitchFamily="34" charset="-128"/>
                <a:ea typeface="Meiryo UI" panose="020B0604030504040204" pitchFamily="34" charset="-128"/>
              </a:rPr>
              <a:t>システム導入されてないため、</a:t>
            </a:r>
            <a:r>
              <a:rPr lang="en-US" altLang="zh-TW" sz="1400">
                <a:solidFill>
                  <a:srgbClr val="000000"/>
                </a:solidFill>
                <a:latin typeface="Meiryo UI" panose="020B0604030504040204" pitchFamily="34" charset="-128"/>
                <a:ea typeface="Meiryo UI" panose="020B0604030504040204" pitchFamily="34" charset="-128"/>
              </a:rPr>
              <a:t>Delta</a:t>
            </a:r>
            <a:r>
              <a:rPr lang="zh-TW" altLang="en-US" sz="1400">
                <a:solidFill>
                  <a:srgbClr val="000000"/>
                </a:solidFill>
                <a:latin typeface="Meiryo UI" panose="020B0604030504040204" pitchFamily="34" charset="-128"/>
                <a:ea typeface="Meiryo UI" panose="020B0604030504040204" pitchFamily="34" charset="-128"/>
              </a:rPr>
              <a:t>機能</a:t>
            </a:r>
            <a:r>
              <a:rPr lang="en-US" altLang="zh-TW" sz="1400">
                <a:solidFill>
                  <a:srgbClr val="000000"/>
                </a:solidFill>
                <a:latin typeface="Meiryo UI" panose="020B0604030504040204" pitchFamily="34" charset="-128"/>
                <a:ea typeface="Meiryo UI" panose="020B0604030504040204" pitchFamily="34" charset="-128"/>
              </a:rPr>
              <a:t>,</a:t>
            </a:r>
          </a:p>
          <a:p>
            <a:r>
              <a:rPr lang="ja-JP" altLang="en-US" sz="1400">
                <a:solidFill>
                  <a:srgbClr val="000000"/>
                </a:solidFill>
                <a:latin typeface="Meiryo UI" panose="020B0604030504040204" pitchFamily="34" charset="-128"/>
                <a:ea typeface="Meiryo UI" panose="020B0604030504040204" pitchFamily="34" charset="-128"/>
              </a:rPr>
              <a:t>がない。</a:t>
            </a:r>
            <a:r>
              <a:rPr lang="zh-TW" altLang="en-US" sz="1400">
                <a:solidFill>
                  <a:srgbClr val="000000"/>
                </a:solidFill>
                <a:latin typeface="Meiryo UI" panose="020B0604030504040204" pitchFamily="34" charset="-128"/>
                <a:ea typeface="Meiryo UI" panose="020B0604030504040204" pitchFamily="34" charset="-128"/>
              </a:rPr>
              <a:t>微小</a:t>
            </a:r>
            <a:r>
              <a:rPr lang="ja-JP" altLang="en-US" sz="1400">
                <a:solidFill>
                  <a:srgbClr val="000000"/>
                </a:solidFill>
                <a:latin typeface="Meiryo UI" panose="020B0604030504040204" pitchFamily="34" charset="-128"/>
                <a:ea typeface="Meiryo UI" panose="020B0604030504040204" pitchFamily="34" charset="-128"/>
              </a:rPr>
              <a:t>欠点を監視</a:t>
            </a:r>
            <a:r>
              <a:rPr lang="zh-TW" altLang="en-US" sz="1400">
                <a:solidFill>
                  <a:srgbClr val="000000"/>
                </a:solidFill>
                <a:latin typeface="Meiryo UI" panose="020B0604030504040204" pitchFamily="34" charset="-128"/>
                <a:ea typeface="Meiryo UI" panose="020B0604030504040204" pitchFamily="34" charset="-128"/>
              </a:rPr>
              <a:t>時</a:t>
            </a:r>
            <a:r>
              <a:rPr lang="ja-JP" altLang="en-US" sz="1400">
                <a:solidFill>
                  <a:srgbClr val="000000"/>
                </a:solidFill>
                <a:latin typeface="Meiryo UI" panose="020B0604030504040204" pitchFamily="34" charset="-128"/>
                <a:ea typeface="Meiryo UI" panose="020B0604030504040204" pitchFamily="34" charset="-128"/>
              </a:rPr>
              <a:t>に</a:t>
            </a:r>
            <a:r>
              <a:rPr lang="zh-TW" altLang="en-US" sz="1400">
                <a:solidFill>
                  <a:srgbClr val="000000"/>
                </a:solidFill>
                <a:latin typeface="Meiryo UI" panose="020B0604030504040204" pitchFamily="34" charset="-128"/>
                <a:ea typeface="Meiryo UI" panose="020B0604030504040204" pitchFamily="34" charset="-128"/>
              </a:rPr>
              <a:t>閥值</a:t>
            </a:r>
            <a:r>
              <a:rPr lang="ja-JP" altLang="en-US" sz="1400">
                <a:solidFill>
                  <a:srgbClr val="000000"/>
                </a:solidFill>
                <a:latin typeface="Meiryo UI" panose="020B0604030504040204" pitchFamily="34" charset="-128"/>
                <a:ea typeface="Meiryo UI" panose="020B0604030504040204" pitchFamily="34" charset="-128"/>
              </a:rPr>
              <a:t>で分類できない</a:t>
            </a:r>
            <a:endParaRPr lang="en-US" altLang="ja-JP" sz="1400">
              <a:solidFill>
                <a:srgbClr val="000000"/>
              </a:solidFill>
              <a:latin typeface="Meiryo UI" panose="020B0604030504040204" pitchFamily="34" charset="-128"/>
              <a:ea typeface="Meiryo UI" panose="020B0604030504040204" pitchFamily="34" charset="-128"/>
            </a:endParaRPr>
          </a:p>
        </p:txBody>
      </p:sp>
      <p:sp>
        <p:nvSpPr>
          <p:cNvPr id="13" name="矩形 12">
            <a:extLst>
              <a:ext uri="{FF2B5EF4-FFF2-40B4-BE49-F238E27FC236}">
                <a16:creationId xmlns:a16="http://schemas.microsoft.com/office/drawing/2014/main" id="{FCE65125-38C8-664E-0279-61C4863DDF1F}"/>
              </a:ext>
            </a:extLst>
          </p:cNvPr>
          <p:cNvSpPr/>
          <p:nvPr/>
        </p:nvSpPr>
        <p:spPr>
          <a:xfrm>
            <a:off x="676895" y="1303862"/>
            <a:ext cx="4201270" cy="769441"/>
          </a:xfrm>
          <a:prstGeom prst="rect">
            <a:avLst/>
          </a:prstGeom>
        </p:spPr>
        <p:txBody>
          <a:bodyPr wrap="square">
            <a:spAutoFit/>
          </a:bodyPr>
          <a:lstStyle/>
          <a:p>
            <a:r>
              <a:rPr lang="en-US" altLang="zh-TW" sz="1600" b="1">
                <a:latin typeface="Meiryo UI" panose="020B0604030504040204" pitchFamily="34" charset="-128"/>
                <a:ea typeface="Meiryo UI" panose="020B0604030504040204" pitchFamily="34" charset="-128"/>
                <a:cs typeface="Meiryo UI" panose="020B0604030504040204" pitchFamily="34" charset="-128"/>
              </a:rPr>
              <a:t>【</a:t>
            </a:r>
            <a:r>
              <a:rPr lang="zh-TW" altLang="en-US" sz="1600" b="1">
                <a:latin typeface="Meiryo UI" panose="020B0604030504040204" pitchFamily="34" charset="-128"/>
                <a:ea typeface="Meiryo UI" panose="020B0604030504040204" pitchFamily="34" charset="-128"/>
                <a:cs typeface="Meiryo UI" panose="020B0604030504040204" pitchFamily="34" charset="-128"/>
              </a:rPr>
              <a:t>改善</a:t>
            </a:r>
            <a:r>
              <a:rPr lang="en-US" altLang="zh-TW" sz="1600" b="1">
                <a:latin typeface="Meiryo UI" panose="020B0604030504040204" pitchFamily="34" charset="-128"/>
                <a:ea typeface="Meiryo UI" panose="020B0604030504040204" pitchFamily="34" charset="-128"/>
                <a:cs typeface="Meiryo UI" panose="020B0604030504040204" pitchFamily="34" charset="-128"/>
              </a:rPr>
              <a:t>】</a:t>
            </a:r>
            <a:endParaRPr lang="en-US" altLang="zh-TW" sz="1600" b="1">
              <a:solidFill>
                <a:srgbClr val="000000"/>
              </a:solidFill>
              <a:latin typeface="Meiryo UI" panose="020B0604030504040204" pitchFamily="34" charset="-128"/>
              <a:ea typeface="Meiryo UI" panose="020B0604030504040204" pitchFamily="34" charset="-128"/>
            </a:endParaRPr>
          </a:p>
          <a:p>
            <a:r>
              <a:rPr lang="en-US" altLang="zh-TW" sz="1400" b="1">
                <a:solidFill>
                  <a:srgbClr val="000000"/>
                </a:solidFill>
                <a:latin typeface="Meiryo UI" panose="020B0604030504040204" pitchFamily="34" charset="-128"/>
                <a:ea typeface="Meiryo UI" panose="020B0604030504040204" pitchFamily="34" charset="-128"/>
              </a:rPr>
              <a:t>￭</a:t>
            </a:r>
            <a:r>
              <a:rPr lang="zh-TW" altLang="en-US" sz="1400" b="1">
                <a:solidFill>
                  <a:srgbClr val="000000"/>
                </a:solidFill>
                <a:latin typeface="Meiryo UI" panose="020B0604030504040204" pitchFamily="34" charset="-128"/>
                <a:ea typeface="Meiryo UI" panose="020B0604030504040204" pitchFamily="34" charset="-128"/>
              </a:rPr>
              <a:t> </a:t>
            </a:r>
            <a:r>
              <a:rPr lang="ja-JP" altLang="en-US" sz="1400">
                <a:solidFill>
                  <a:srgbClr val="000000"/>
                </a:solidFill>
                <a:latin typeface="Meiryo UI" panose="020B0604030504040204" pitchFamily="34" charset="-128"/>
                <a:ea typeface="Meiryo UI" panose="020B0604030504040204" pitchFamily="34" charset="-128"/>
              </a:rPr>
              <a:t>画像</a:t>
            </a:r>
            <a:r>
              <a:rPr lang="zh-TW" altLang="en-US" sz="1400">
                <a:solidFill>
                  <a:srgbClr val="000000"/>
                </a:solidFill>
                <a:latin typeface="Meiryo UI" panose="020B0604030504040204" pitchFamily="34" charset="-128"/>
                <a:ea typeface="Meiryo UI" panose="020B0604030504040204" pitchFamily="34" charset="-128"/>
              </a:rPr>
              <a:t>確認</a:t>
            </a:r>
            <a:r>
              <a:rPr lang="ja-JP" altLang="en-US" sz="1400">
                <a:solidFill>
                  <a:srgbClr val="000000"/>
                </a:solidFill>
                <a:latin typeface="Meiryo UI" panose="020B0604030504040204" pitchFamily="34" charset="-128"/>
                <a:ea typeface="Meiryo UI" panose="020B0604030504040204" pitchFamily="34" charset="-128"/>
              </a:rPr>
              <a:t>ソフト開発</a:t>
            </a:r>
            <a:br>
              <a:rPr lang="en-US" altLang="zh-TW" sz="1400">
                <a:solidFill>
                  <a:srgbClr val="000000"/>
                </a:solidFill>
                <a:latin typeface="Meiryo UI" panose="020B0604030504040204" pitchFamily="34" charset="-128"/>
                <a:ea typeface="Meiryo UI" panose="020B0604030504040204" pitchFamily="34" charset="-128"/>
              </a:rPr>
            </a:br>
            <a:r>
              <a:rPr lang="en-US" altLang="zh-TW" sz="1400" b="1">
                <a:solidFill>
                  <a:srgbClr val="000000"/>
                </a:solidFill>
                <a:latin typeface="Meiryo UI" panose="020B0604030504040204" pitchFamily="34" charset="-128"/>
                <a:ea typeface="Meiryo UI" panose="020B0604030504040204" pitchFamily="34" charset="-128"/>
              </a:rPr>
              <a:t>￭ </a:t>
            </a:r>
            <a:r>
              <a:rPr lang="en-US" altLang="zh-TW" sz="1400">
                <a:solidFill>
                  <a:srgbClr val="000000"/>
                </a:solidFill>
                <a:latin typeface="Meiryo UI" panose="020B0604030504040204" pitchFamily="34" charset="-128"/>
                <a:ea typeface="Meiryo UI" panose="020B0604030504040204" pitchFamily="34" charset="-128"/>
              </a:rPr>
              <a:t>AI</a:t>
            </a:r>
            <a:r>
              <a:rPr lang="ja-JP" altLang="en-US" sz="1400">
                <a:solidFill>
                  <a:srgbClr val="000000"/>
                </a:solidFill>
                <a:latin typeface="Meiryo UI" panose="020B0604030504040204" pitchFamily="34" charset="-128"/>
                <a:ea typeface="Meiryo UI" panose="020B0604030504040204" pitchFamily="34" charset="-128"/>
              </a:rPr>
              <a:t>画像識別</a:t>
            </a:r>
            <a:endParaRPr lang="en-US" altLang="zh-TW" sz="1400">
              <a:solidFill>
                <a:srgbClr val="000000"/>
              </a:solidFill>
              <a:latin typeface="Meiryo UI" panose="020B0604030504040204" pitchFamily="34" charset="-128"/>
              <a:ea typeface="Meiryo UI" panose="020B0604030504040204" pitchFamily="34" charset="-128"/>
            </a:endParaRPr>
          </a:p>
        </p:txBody>
      </p:sp>
      <p:sp>
        <p:nvSpPr>
          <p:cNvPr id="14" name="箭號: 向下 13">
            <a:extLst>
              <a:ext uri="{FF2B5EF4-FFF2-40B4-BE49-F238E27FC236}">
                <a16:creationId xmlns:a16="http://schemas.microsoft.com/office/drawing/2014/main" id="{391EB845-28AD-B37A-74C5-0B3AA4392DB1}"/>
              </a:ext>
            </a:extLst>
          </p:cNvPr>
          <p:cNvSpPr/>
          <p:nvPr/>
        </p:nvSpPr>
        <p:spPr>
          <a:xfrm>
            <a:off x="9950550" y="2804708"/>
            <a:ext cx="384250" cy="235220"/>
          </a:xfrm>
          <a:prstGeom prst="downArrow">
            <a:avLst>
              <a:gd name="adj1" fmla="val 50000"/>
              <a:gd name="adj2" fmla="val 4595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5" name="圖片 14" descr="一張含有 螢幕擷取畫面, 文字, 行, 鮮豔 的圖片&#10;&#10;自動產生的描述">
            <a:extLst>
              <a:ext uri="{FF2B5EF4-FFF2-40B4-BE49-F238E27FC236}">
                <a16:creationId xmlns:a16="http://schemas.microsoft.com/office/drawing/2014/main" id="{A9DB9779-4E0C-646B-AC25-97EDC3842B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1625" y="1308725"/>
            <a:ext cx="2483353" cy="1490012"/>
          </a:xfrm>
          <a:prstGeom prst="rect">
            <a:avLst/>
          </a:prstGeom>
        </p:spPr>
      </p:pic>
      <p:pic>
        <p:nvPicPr>
          <p:cNvPr id="16" name="圖片 15" descr="一張含有 文字, 螢幕擷取畫面, 繪圖, 行 的圖片&#10;&#10;自動產生的描述">
            <a:extLst>
              <a:ext uri="{FF2B5EF4-FFF2-40B4-BE49-F238E27FC236}">
                <a16:creationId xmlns:a16="http://schemas.microsoft.com/office/drawing/2014/main" id="{2BE496DE-0A67-962C-1068-98D8BBA959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1000" y="4136425"/>
            <a:ext cx="2483351" cy="1490011"/>
          </a:xfrm>
          <a:prstGeom prst="rect">
            <a:avLst/>
          </a:prstGeom>
        </p:spPr>
      </p:pic>
      <p:pic>
        <p:nvPicPr>
          <p:cNvPr id="17" name="圖片 16" descr="一張含有 螢幕擷取畫面, Rectangle, 行, 設計 的圖片&#10;&#10;自動產生的描述">
            <a:extLst>
              <a:ext uri="{FF2B5EF4-FFF2-40B4-BE49-F238E27FC236}">
                <a16:creationId xmlns:a16="http://schemas.microsoft.com/office/drawing/2014/main" id="{6763A03F-4627-4E54-239C-1D21768F054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062" b="30469"/>
          <a:stretch/>
        </p:blipFill>
        <p:spPr>
          <a:xfrm>
            <a:off x="10680739" y="3118377"/>
            <a:ext cx="736351" cy="640175"/>
          </a:xfrm>
          <a:prstGeom prst="rect">
            <a:avLst/>
          </a:prstGeom>
        </p:spPr>
      </p:pic>
      <p:pic>
        <p:nvPicPr>
          <p:cNvPr id="19" name="圖片 18" descr="一張含有 螢幕擷取畫面, Rectangle, 文字, 設計 的圖片&#10;&#10;自動產生的描述">
            <a:extLst>
              <a:ext uri="{FF2B5EF4-FFF2-40B4-BE49-F238E27FC236}">
                <a16:creationId xmlns:a16="http://schemas.microsoft.com/office/drawing/2014/main" id="{730640DC-0EF9-65A7-CF4D-2AE077230FC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6062" b="30469"/>
          <a:stretch/>
        </p:blipFill>
        <p:spPr>
          <a:xfrm>
            <a:off x="8949799" y="3134239"/>
            <a:ext cx="736351" cy="640175"/>
          </a:xfrm>
          <a:prstGeom prst="rect">
            <a:avLst/>
          </a:prstGeom>
        </p:spPr>
      </p:pic>
      <p:pic>
        <p:nvPicPr>
          <p:cNvPr id="20" name="圖片 19" descr="一張含有 螢幕擷取畫面, Rectangle, 設計 的圖片&#10;&#10;自動產生的描述">
            <a:extLst>
              <a:ext uri="{FF2B5EF4-FFF2-40B4-BE49-F238E27FC236}">
                <a16:creationId xmlns:a16="http://schemas.microsoft.com/office/drawing/2014/main" id="{0D9EFE45-23B7-84A8-82E1-EC829DD2007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6877" b="29653"/>
          <a:stretch/>
        </p:blipFill>
        <p:spPr>
          <a:xfrm>
            <a:off x="9807238" y="3122975"/>
            <a:ext cx="736351" cy="640175"/>
          </a:xfrm>
          <a:prstGeom prst="rect">
            <a:avLst/>
          </a:prstGeom>
        </p:spPr>
      </p:pic>
      <p:cxnSp>
        <p:nvCxnSpPr>
          <p:cNvPr id="21" name="直線接點 20">
            <a:extLst>
              <a:ext uri="{FF2B5EF4-FFF2-40B4-BE49-F238E27FC236}">
                <a16:creationId xmlns:a16="http://schemas.microsoft.com/office/drawing/2014/main" id="{6378D0CB-1D03-BE69-15CF-6726892E0AF6}"/>
              </a:ext>
            </a:extLst>
          </p:cNvPr>
          <p:cNvCxnSpPr>
            <a:cxnSpLocks/>
          </p:cNvCxnSpPr>
          <p:nvPr/>
        </p:nvCxnSpPr>
        <p:spPr>
          <a:xfrm flipV="1">
            <a:off x="6243724" y="695566"/>
            <a:ext cx="10757" cy="53824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81D3D82-484C-7CA1-A6E2-4B33F22E9902}"/>
              </a:ext>
            </a:extLst>
          </p:cNvPr>
          <p:cNvSpPr/>
          <p:nvPr/>
        </p:nvSpPr>
        <p:spPr>
          <a:xfrm>
            <a:off x="676896" y="2046376"/>
            <a:ext cx="3694555" cy="276999"/>
          </a:xfrm>
          <a:prstGeom prst="rect">
            <a:avLst/>
          </a:prstGeom>
        </p:spPr>
        <p:txBody>
          <a:bodyPr wrap="square">
            <a:spAutoFit/>
          </a:bodyPr>
          <a:lstStyle/>
          <a:p>
            <a:r>
              <a:rPr lang="en-US" altLang="zh-TW" sz="1200">
                <a:solidFill>
                  <a:srgbClr val="0066FF"/>
                </a:solidFill>
                <a:latin typeface="Meiryo UI" panose="020B0604030504040204" pitchFamily="34" charset="-128"/>
                <a:ea typeface="Meiryo UI" panose="020B0604030504040204" pitchFamily="34" charset="-128"/>
              </a:rPr>
              <a:t>①</a:t>
            </a:r>
            <a:r>
              <a:rPr lang="ja-JP" altLang="en-US" sz="1200">
                <a:solidFill>
                  <a:srgbClr val="0066FF"/>
                </a:solidFill>
                <a:latin typeface="Meiryo UI" panose="020B0604030504040204" pitchFamily="34" charset="-128"/>
                <a:ea typeface="Meiryo UI" panose="020B0604030504040204" pitchFamily="34" charset="-128"/>
              </a:rPr>
              <a:t>画像確認ソフトを開発</a:t>
            </a:r>
            <a:r>
              <a:rPr lang="zh-TW" altLang="en-US" sz="1200">
                <a:solidFill>
                  <a:srgbClr val="0066FF"/>
                </a:solidFill>
                <a:latin typeface="Meiryo UI" panose="020B0604030504040204" pitchFamily="34" charset="-128"/>
                <a:ea typeface="Meiryo UI" panose="020B0604030504040204" pitchFamily="34" charset="-128"/>
              </a:rPr>
              <a:t> </a:t>
            </a:r>
            <a:r>
              <a:rPr lang="en-US" altLang="zh-TW" sz="1200">
                <a:solidFill>
                  <a:srgbClr val="0066FF"/>
                </a:solidFill>
                <a:latin typeface="Meiryo UI" panose="020B0604030504040204" pitchFamily="34" charset="-128"/>
                <a:ea typeface="Meiryo UI" panose="020B0604030504040204" pitchFamily="34" charset="-128"/>
              </a:rPr>
              <a:t>–</a:t>
            </a:r>
            <a:r>
              <a:rPr lang="zh-TW" altLang="en-US" sz="1200">
                <a:solidFill>
                  <a:srgbClr val="0066FF"/>
                </a:solidFill>
                <a:latin typeface="Meiryo UI" panose="020B0604030504040204" pitchFamily="34" charset="-128"/>
                <a:ea typeface="Meiryo UI" panose="020B0604030504040204" pitchFamily="34" charset="-128"/>
              </a:rPr>
              <a:t> </a:t>
            </a:r>
            <a:r>
              <a:rPr lang="ja-JP" altLang="en-US" sz="1200">
                <a:solidFill>
                  <a:srgbClr val="0066FF"/>
                </a:solidFill>
                <a:latin typeface="Meiryo UI" panose="020B0604030504040204" pitchFamily="34" charset="-128"/>
                <a:ea typeface="Meiryo UI" panose="020B0604030504040204" pitchFamily="34" charset="-128"/>
              </a:rPr>
              <a:t>毎回</a:t>
            </a:r>
            <a:r>
              <a:rPr lang="en-US" altLang="zh-TW" sz="1200">
                <a:solidFill>
                  <a:srgbClr val="0066FF"/>
                </a:solidFill>
                <a:latin typeface="Meiryo UI" panose="020B0604030504040204" pitchFamily="34" charset="-128"/>
                <a:ea typeface="Meiryo UI" panose="020B0604030504040204" pitchFamily="34" charset="-128"/>
              </a:rPr>
              <a:t>40</a:t>
            </a:r>
            <a:r>
              <a:rPr lang="ja-JP" altLang="en-US" sz="1200">
                <a:solidFill>
                  <a:srgbClr val="0066FF"/>
                </a:solidFill>
                <a:latin typeface="Meiryo UI" panose="020B0604030504040204" pitchFamily="34" charset="-128"/>
                <a:ea typeface="Meiryo UI" panose="020B0604030504040204" pitchFamily="34" charset="-128"/>
              </a:rPr>
              <a:t>枚画像確認</a:t>
            </a:r>
            <a:endParaRPr lang="en-US" altLang="zh-TW" sz="1200">
              <a:solidFill>
                <a:srgbClr val="0066FF"/>
              </a:solidFill>
              <a:latin typeface="Meiryo UI" panose="020B0604030504040204" pitchFamily="34" charset="-128"/>
              <a:ea typeface="Meiryo UI" panose="020B0604030504040204" pitchFamily="34" charset="-128"/>
            </a:endParaRPr>
          </a:p>
        </p:txBody>
      </p:sp>
      <p:sp>
        <p:nvSpPr>
          <p:cNvPr id="23" name="矩形 22">
            <a:extLst>
              <a:ext uri="{FF2B5EF4-FFF2-40B4-BE49-F238E27FC236}">
                <a16:creationId xmlns:a16="http://schemas.microsoft.com/office/drawing/2014/main" id="{8BCDCA02-45A5-9E1F-8577-985FDF47A4A7}"/>
              </a:ext>
            </a:extLst>
          </p:cNvPr>
          <p:cNvSpPr/>
          <p:nvPr/>
        </p:nvSpPr>
        <p:spPr>
          <a:xfrm>
            <a:off x="667101" y="4097835"/>
            <a:ext cx="3694555" cy="276999"/>
          </a:xfrm>
          <a:prstGeom prst="rect">
            <a:avLst/>
          </a:prstGeom>
        </p:spPr>
        <p:txBody>
          <a:bodyPr wrap="square">
            <a:spAutoFit/>
          </a:bodyPr>
          <a:lstStyle/>
          <a:p>
            <a:r>
              <a:rPr lang="en-US" altLang="zh-TW" sz="1200">
                <a:solidFill>
                  <a:srgbClr val="0066FF"/>
                </a:solidFill>
                <a:latin typeface="Meiryo UI" panose="020B0604030504040204" pitchFamily="34" charset="-128"/>
                <a:ea typeface="Meiryo UI" panose="020B0604030504040204" pitchFamily="34" charset="-128"/>
              </a:rPr>
              <a:t>②AI</a:t>
            </a:r>
            <a:r>
              <a:rPr lang="ja-JP" altLang="en-US" sz="1200">
                <a:solidFill>
                  <a:srgbClr val="0066FF"/>
                </a:solidFill>
                <a:latin typeface="Meiryo UI" panose="020B0604030504040204" pitchFamily="34" charset="-128"/>
                <a:ea typeface="Meiryo UI" panose="020B0604030504040204" pitchFamily="34" charset="-128"/>
              </a:rPr>
              <a:t>画像識別で、</a:t>
            </a:r>
            <a:r>
              <a:rPr lang="zh-TW" altLang="en-US" sz="1200">
                <a:solidFill>
                  <a:srgbClr val="0066FF"/>
                </a:solidFill>
                <a:latin typeface="Meiryo UI" panose="020B0604030504040204" pitchFamily="34" charset="-128"/>
                <a:ea typeface="Meiryo UI" panose="020B0604030504040204" pitchFamily="34" charset="-128"/>
              </a:rPr>
              <a:t>人員</a:t>
            </a:r>
            <a:r>
              <a:rPr lang="ja-JP" altLang="en-US" sz="1200">
                <a:solidFill>
                  <a:srgbClr val="0066FF"/>
                </a:solidFill>
                <a:latin typeface="Meiryo UI" panose="020B0604030504040204" pitchFamily="34" charset="-128"/>
                <a:ea typeface="Meiryo UI" panose="020B0604030504040204" pitchFamily="34" charset="-128"/>
              </a:rPr>
              <a:t>画像</a:t>
            </a:r>
            <a:r>
              <a:rPr lang="zh-TW" altLang="en-US" sz="1200">
                <a:solidFill>
                  <a:srgbClr val="0066FF"/>
                </a:solidFill>
                <a:latin typeface="Meiryo UI" panose="020B0604030504040204" pitchFamily="34" charset="-128"/>
                <a:ea typeface="Meiryo UI" panose="020B0604030504040204" pitchFamily="34" charset="-128"/>
              </a:rPr>
              <a:t>確認</a:t>
            </a:r>
            <a:r>
              <a:rPr lang="ja-JP" altLang="en-US" sz="1200">
                <a:solidFill>
                  <a:srgbClr val="0066FF"/>
                </a:solidFill>
                <a:latin typeface="Meiryo UI" panose="020B0604030504040204" pitchFamily="34" charset="-128"/>
                <a:ea typeface="Meiryo UI" panose="020B0604030504040204" pitchFamily="34" charset="-128"/>
              </a:rPr>
              <a:t>は</a:t>
            </a:r>
            <a:r>
              <a:rPr lang="en-US" altLang="zh-TW" sz="1200">
                <a:solidFill>
                  <a:srgbClr val="0066FF"/>
                </a:solidFill>
                <a:latin typeface="Meiryo UI" panose="020B0604030504040204" pitchFamily="34" charset="-128"/>
                <a:ea typeface="Meiryo UI" panose="020B0604030504040204" pitchFamily="34" charset="-128"/>
              </a:rPr>
              <a:t>85%</a:t>
            </a:r>
            <a:r>
              <a:rPr lang="ja-JP" altLang="en-US" sz="1200">
                <a:solidFill>
                  <a:srgbClr val="0066FF"/>
                </a:solidFill>
                <a:latin typeface="Meiryo UI" panose="020B0604030504040204" pitchFamily="34" charset="-128"/>
                <a:ea typeface="Meiryo UI" panose="020B0604030504040204" pitchFamily="34" charset="-128"/>
              </a:rPr>
              <a:t>削減</a:t>
            </a:r>
            <a:endParaRPr lang="en-US" altLang="zh-TW" sz="1200">
              <a:solidFill>
                <a:srgbClr val="0066FF"/>
              </a:solidFill>
              <a:latin typeface="Meiryo UI" panose="020B0604030504040204" pitchFamily="34" charset="-128"/>
              <a:ea typeface="Meiryo UI" panose="020B0604030504040204" pitchFamily="34" charset="-128"/>
            </a:endParaRPr>
          </a:p>
        </p:txBody>
      </p:sp>
      <p:sp>
        <p:nvSpPr>
          <p:cNvPr id="24" name="矩形: 圓角 23">
            <a:extLst>
              <a:ext uri="{FF2B5EF4-FFF2-40B4-BE49-F238E27FC236}">
                <a16:creationId xmlns:a16="http://schemas.microsoft.com/office/drawing/2014/main" id="{9B1CDACD-303D-F090-C439-CF2A0EFE130B}"/>
              </a:ext>
            </a:extLst>
          </p:cNvPr>
          <p:cNvSpPr/>
          <p:nvPr/>
        </p:nvSpPr>
        <p:spPr>
          <a:xfrm>
            <a:off x="811472" y="5617317"/>
            <a:ext cx="4022729" cy="36209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a:solidFill>
                  <a:schemeClr val="tx1"/>
                </a:solidFill>
                <a:latin typeface="Meiryo UI" panose="020B0604030504040204" pitchFamily="34" charset="-128"/>
                <a:ea typeface="Meiryo UI" panose="020B0604030504040204" pitchFamily="34" charset="-128"/>
              </a:rPr>
              <a:t>        </a:t>
            </a:r>
            <a:r>
              <a:rPr lang="en-US" altLang="zh-TW" sz="1400" b="1">
                <a:solidFill>
                  <a:schemeClr val="tx1"/>
                </a:solidFill>
                <a:latin typeface="Meiryo UI" panose="020B0604030504040204" pitchFamily="34" charset="-128"/>
                <a:ea typeface="Meiryo UI" panose="020B0604030504040204" pitchFamily="34" charset="-128"/>
              </a:rPr>
              <a:t>2</a:t>
            </a:r>
            <a:r>
              <a:rPr lang="ja-JP" altLang="en-US" sz="1400" b="1">
                <a:solidFill>
                  <a:schemeClr val="tx1"/>
                </a:solidFill>
                <a:latin typeface="Meiryo UI" panose="020B0604030504040204" pitchFamily="34" charset="-128"/>
                <a:ea typeface="Meiryo UI" panose="020B0604030504040204" pitchFamily="34" charset="-128"/>
              </a:rPr>
              <a:t>段階</a:t>
            </a:r>
            <a:r>
              <a:rPr lang="zh-TW" altLang="en-US" sz="1400" b="1">
                <a:solidFill>
                  <a:schemeClr val="tx1"/>
                </a:solidFill>
                <a:latin typeface="Meiryo UI" panose="020B0604030504040204" pitchFamily="34" charset="-128"/>
                <a:ea typeface="Meiryo UI" panose="020B0604030504040204" pitchFamily="34" charset="-128"/>
              </a:rPr>
              <a:t>改善後</a:t>
            </a:r>
            <a:r>
              <a:rPr lang="ja-JP" altLang="en-US" sz="1400" b="1">
                <a:solidFill>
                  <a:schemeClr val="tx1"/>
                </a:solidFill>
                <a:latin typeface="Meiryo UI" panose="020B0604030504040204" pitchFamily="34" charset="-128"/>
                <a:ea typeface="Meiryo UI" panose="020B0604030504040204" pitchFamily="34" charset="-128"/>
              </a:rPr>
              <a:t>、</a:t>
            </a:r>
            <a:r>
              <a:rPr lang="en-US" altLang="zh-TW" sz="1400" b="1">
                <a:solidFill>
                  <a:schemeClr val="tx1"/>
                </a:solidFill>
                <a:latin typeface="Meiryo UI" panose="020B0604030504040204" pitchFamily="34" charset="-128"/>
                <a:ea typeface="Meiryo UI" panose="020B0604030504040204" pitchFamily="34" charset="-128"/>
              </a:rPr>
              <a:t>48Hr/</a:t>
            </a:r>
            <a:r>
              <a:rPr lang="zh-TW" altLang="en-US" sz="1400" b="1">
                <a:solidFill>
                  <a:schemeClr val="tx1"/>
                </a:solidFill>
                <a:latin typeface="Meiryo UI" panose="020B0604030504040204" pitchFamily="34" charset="-128"/>
                <a:ea typeface="Meiryo UI" panose="020B0604030504040204" pitchFamily="34" charset="-128"/>
              </a:rPr>
              <a:t>月</a:t>
            </a:r>
            <a:r>
              <a:rPr lang="ja-JP" altLang="en-US" sz="1400" b="1">
                <a:solidFill>
                  <a:schemeClr val="tx1"/>
                </a:solidFill>
                <a:latin typeface="Meiryo UI" panose="020B0604030504040204" pitchFamily="34" charset="-128"/>
                <a:ea typeface="Meiryo UI" panose="020B0604030504040204" pitchFamily="34" charset="-128"/>
              </a:rPr>
              <a:t>の</a:t>
            </a:r>
            <a:r>
              <a:rPr lang="zh-TW" altLang="en-US" sz="1400" b="1">
                <a:solidFill>
                  <a:schemeClr val="tx1"/>
                </a:solidFill>
                <a:latin typeface="Meiryo UI" panose="020B0604030504040204" pitchFamily="34" charset="-128"/>
                <a:ea typeface="Meiryo UI" panose="020B0604030504040204" pitchFamily="34" charset="-128"/>
              </a:rPr>
              <a:t>作業時間</a:t>
            </a:r>
            <a:r>
              <a:rPr lang="ja-JP" altLang="en-US" sz="1400" b="1">
                <a:solidFill>
                  <a:schemeClr val="tx1"/>
                </a:solidFill>
                <a:latin typeface="Meiryo UI" panose="020B0604030504040204" pitchFamily="34" charset="-128"/>
                <a:ea typeface="Meiryo UI" panose="020B0604030504040204" pitchFamily="34" charset="-128"/>
              </a:rPr>
              <a:t>を</a:t>
            </a:r>
            <a:r>
              <a:rPr lang="zh-TW" altLang="en-US" sz="1400" b="1">
                <a:solidFill>
                  <a:schemeClr val="tx1"/>
                </a:solidFill>
                <a:latin typeface="Meiryo UI" panose="020B0604030504040204" pitchFamily="34" charset="-128"/>
                <a:ea typeface="Meiryo UI" panose="020B0604030504040204" pitchFamily="34" charset="-128"/>
              </a:rPr>
              <a:t>削減</a:t>
            </a:r>
            <a:endParaRPr lang="en-US" altLang="zh-TW" sz="1400" b="1">
              <a:solidFill>
                <a:schemeClr val="tx1"/>
              </a:solidFill>
              <a:latin typeface="Meiryo UI" panose="020B0604030504040204" pitchFamily="34" charset="-128"/>
              <a:ea typeface="Meiryo UI" panose="020B0604030504040204" pitchFamily="34" charset="-128"/>
            </a:endParaRPr>
          </a:p>
        </p:txBody>
      </p:sp>
      <p:sp>
        <p:nvSpPr>
          <p:cNvPr id="25" name="語音泡泡: 圓角矩形 24">
            <a:extLst>
              <a:ext uri="{FF2B5EF4-FFF2-40B4-BE49-F238E27FC236}">
                <a16:creationId xmlns:a16="http://schemas.microsoft.com/office/drawing/2014/main" id="{4D039C0D-D080-C336-0CF2-7949B0CB358C}"/>
              </a:ext>
            </a:extLst>
          </p:cNvPr>
          <p:cNvSpPr/>
          <p:nvPr/>
        </p:nvSpPr>
        <p:spPr>
          <a:xfrm>
            <a:off x="3640371" y="4671411"/>
            <a:ext cx="1152830" cy="638198"/>
          </a:xfrm>
          <a:prstGeom prst="wedgeRoundRectCallout">
            <a:avLst>
              <a:gd name="adj1" fmla="val -69364"/>
              <a:gd name="adj2" fmla="val -16710"/>
              <a:gd name="adj3" fmla="val 166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51C15CF3-3852-F9D3-DC6D-36D1D5596970}"/>
              </a:ext>
            </a:extLst>
          </p:cNvPr>
          <p:cNvSpPr/>
          <p:nvPr/>
        </p:nvSpPr>
        <p:spPr>
          <a:xfrm>
            <a:off x="3666521" y="4724071"/>
            <a:ext cx="1304800" cy="461665"/>
          </a:xfrm>
          <a:prstGeom prst="rect">
            <a:avLst/>
          </a:prstGeom>
        </p:spPr>
        <p:txBody>
          <a:bodyPr wrap="square">
            <a:spAutoFit/>
          </a:bodyPr>
          <a:lstStyle/>
          <a:p>
            <a:r>
              <a:rPr lang="zh-TW" altLang="en-US" sz="1200">
                <a:solidFill>
                  <a:srgbClr val="000000"/>
                </a:solidFill>
                <a:latin typeface="Meiryo UI" panose="020B0604030504040204" pitchFamily="34" charset="-128"/>
                <a:ea typeface="Meiryo UI" panose="020B0604030504040204" pitchFamily="34" charset="-128"/>
              </a:rPr>
              <a:t>外亂畫像抽出</a:t>
            </a:r>
            <a:br>
              <a:rPr lang="en-US" altLang="zh-TW" sz="1200">
                <a:solidFill>
                  <a:srgbClr val="000000"/>
                </a:solidFill>
                <a:latin typeface="Meiryo UI" panose="020B0604030504040204" pitchFamily="34" charset="-128"/>
                <a:ea typeface="Meiryo UI" panose="020B0604030504040204" pitchFamily="34" charset="-128"/>
              </a:rPr>
            </a:br>
            <a:r>
              <a:rPr lang="zh-TW" altLang="en-US" sz="1200">
                <a:solidFill>
                  <a:srgbClr val="000000"/>
                </a:solidFill>
                <a:latin typeface="Meiryo UI" panose="020B0604030504040204" pitchFamily="34" charset="-128"/>
                <a:ea typeface="Meiryo UI" panose="020B0604030504040204" pitchFamily="34" charset="-128"/>
              </a:rPr>
              <a:t>減少畫像數</a:t>
            </a:r>
            <a:endParaRPr lang="en-US" altLang="zh-TW" sz="1200">
              <a:solidFill>
                <a:srgbClr val="000000"/>
              </a:solidFill>
              <a:latin typeface="Meiryo UI" panose="020B0604030504040204" pitchFamily="34" charset="-128"/>
              <a:ea typeface="Meiryo UI" panose="020B0604030504040204" pitchFamily="34" charset="-128"/>
            </a:endParaRPr>
          </a:p>
        </p:txBody>
      </p:sp>
      <p:sp>
        <p:nvSpPr>
          <p:cNvPr id="27" name="文字方塊 26">
            <a:extLst>
              <a:ext uri="{FF2B5EF4-FFF2-40B4-BE49-F238E27FC236}">
                <a16:creationId xmlns:a16="http://schemas.microsoft.com/office/drawing/2014/main" id="{3520C94B-72F2-87EE-BF51-3C064728DCC0}"/>
              </a:ext>
            </a:extLst>
          </p:cNvPr>
          <p:cNvSpPr txBox="1"/>
          <p:nvPr/>
        </p:nvSpPr>
        <p:spPr>
          <a:xfrm>
            <a:off x="7564244" y="1324778"/>
            <a:ext cx="879709" cy="307777"/>
          </a:xfrm>
          <a:prstGeom prst="rect">
            <a:avLst/>
          </a:prstGeom>
          <a:noFill/>
          <a:ln>
            <a:noFill/>
          </a:ln>
        </p:spPr>
        <p:txBody>
          <a:bodyPr wrap="square" rtlCol="0">
            <a:spAutoFit/>
          </a:bodyPr>
          <a:lstStyle/>
          <a:p>
            <a:r>
              <a:rPr lang="en-US" altLang="zh-TW" sz="1400" b="1">
                <a:solidFill>
                  <a:srgbClr val="0000FF"/>
                </a:solidFill>
                <a:latin typeface="Meiryo" charset="-128"/>
                <a:ea typeface="Meiryo" charset="-128"/>
                <a:cs typeface="Meiryo" charset="-128"/>
              </a:rPr>
              <a:t>Before</a:t>
            </a:r>
            <a:endParaRPr lang="zh-TW" altLang="en-US" sz="1100" b="1">
              <a:solidFill>
                <a:srgbClr val="0000FF"/>
              </a:solidFill>
              <a:latin typeface="Meiryo" charset="-128"/>
              <a:ea typeface="Meiryo" charset="-128"/>
              <a:cs typeface="Meiryo" charset="-128"/>
            </a:endParaRPr>
          </a:p>
        </p:txBody>
      </p:sp>
      <p:sp>
        <p:nvSpPr>
          <p:cNvPr id="28" name="箭號: 向下 27">
            <a:extLst>
              <a:ext uri="{FF2B5EF4-FFF2-40B4-BE49-F238E27FC236}">
                <a16:creationId xmlns:a16="http://schemas.microsoft.com/office/drawing/2014/main" id="{3C0BF1AB-E2E5-7579-AFD4-A220DCC9A692}"/>
              </a:ext>
            </a:extLst>
          </p:cNvPr>
          <p:cNvSpPr/>
          <p:nvPr/>
        </p:nvSpPr>
        <p:spPr>
          <a:xfrm>
            <a:off x="9983288" y="3833034"/>
            <a:ext cx="384250" cy="235220"/>
          </a:xfrm>
          <a:prstGeom prst="downArrow">
            <a:avLst>
              <a:gd name="adj1" fmla="val 50000"/>
              <a:gd name="adj2" fmla="val 4595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49EFF08-26F5-F51C-74AA-8097A83A1B50}"/>
              </a:ext>
            </a:extLst>
          </p:cNvPr>
          <p:cNvSpPr txBox="1"/>
          <p:nvPr/>
        </p:nvSpPr>
        <p:spPr>
          <a:xfrm>
            <a:off x="7759894" y="4052309"/>
            <a:ext cx="844264" cy="307777"/>
          </a:xfrm>
          <a:prstGeom prst="rect">
            <a:avLst/>
          </a:prstGeom>
          <a:noFill/>
          <a:ln>
            <a:noFill/>
          </a:ln>
        </p:spPr>
        <p:txBody>
          <a:bodyPr wrap="square" rtlCol="0">
            <a:spAutoFit/>
          </a:bodyPr>
          <a:lstStyle/>
          <a:p>
            <a:r>
              <a:rPr lang="en-US" altLang="zh-TW" sz="1400" b="1">
                <a:solidFill>
                  <a:srgbClr val="FF0000"/>
                </a:solidFill>
                <a:latin typeface="Meiryo" charset="-128"/>
                <a:ea typeface="Meiryo" charset="-128"/>
                <a:cs typeface="Meiryo" charset="-128"/>
              </a:rPr>
              <a:t>After</a:t>
            </a:r>
            <a:r>
              <a:rPr lang="zh-TW" altLang="en-US" sz="1400" b="1">
                <a:solidFill>
                  <a:srgbClr val="FF0000"/>
                </a:solidFill>
                <a:latin typeface="Meiryo" charset="-128"/>
                <a:ea typeface="Meiryo" charset="-128"/>
                <a:cs typeface="Meiryo" charset="-128"/>
              </a:rPr>
              <a:t> </a:t>
            </a:r>
            <a:endParaRPr lang="zh-TW" altLang="en-US" sz="1100" b="1">
              <a:solidFill>
                <a:srgbClr val="FF0000"/>
              </a:solidFill>
              <a:latin typeface="Meiryo" charset="-128"/>
              <a:ea typeface="Meiryo" charset="-128"/>
              <a:cs typeface="Meiryo" charset="-128"/>
            </a:endParaRPr>
          </a:p>
        </p:txBody>
      </p:sp>
      <p:sp>
        <p:nvSpPr>
          <p:cNvPr id="30" name="語音泡泡: 圓角矩形 29">
            <a:extLst>
              <a:ext uri="{FF2B5EF4-FFF2-40B4-BE49-F238E27FC236}">
                <a16:creationId xmlns:a16="http://schemas.microsoft.com/office/drawing/2014/main" id="{816AFD7D-72A1-14CB-C960-5F04C007BC71}"/>
              </a:ext>
            </a:extLst>
          </p:cNvPr>
          <p:cNvSpPr/>
          <p:nvPr/>
        </p:nvSpPr>
        <p:spPr>
          <a:xfrm>
            <a:off x="7405100" y="1691155"/>
            <a:ext cx="1199058" cy="1011424"/>
          </a:xfrm>
          <a:prstGeom prst="wedgeRoundRectCallout">
            <a:avLst>
              <a:gd name="adj1" fmla="val 63137"/>
              <a:gd name="adj2" fmla="val -3127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語音泡泡: 圓角矩形 30">
            <a:extLst>
              <a:ext uri="{FF2B5EF4-FFF2-40B4-BE49-F238E27FC236}">
                <a16:creationId xmlns:a16="http://schemas.microsoft.com/office/drawing/2014/main" id="{FA27AD00-02DA-76AE-4529-B13EC72FEB1B}"/>
              </a:ext>
            </a:extLst>
          </p:cNvPr>
          <p:cNvSpPr/>
          <p:nvPr/>
        </p:nvSpPr>
        <p:spPr>
          <a:xfrm>
            <a:off x="7445023" y="4384467"/>
            <a:ext cx="1232606" cy="1177383"/>
          </a:xfrm>
          <a:prstGeom prst="wedgeRoundRectCallout">
            <a:avLst>
              <a:gd name="adj1" fmla="val 63137"/>
              <a:gd name="adj2" fmla="val -3127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9F148B32-4ABC-609C-1287-E5DB5C1840FE}"/>
              </a:ext>
            </a:extLst>
          </p:cNvPr>
          <p:cNvSpPr txBox="1"/>
          <p:nvPr/>
        </p:nvSpPr>
        <p:spPr>
          <a:xfrm>
            <a:off x="7362213" y="3339450"/>
            <a:ext cx="1539351" cy="307777"/>
          </a:xfrm>
          <a:prstGeom prst="rect">
            <a:avLst/>
          </a:prstGeom>
          <a:noFill/>
        </p:spPr>
        <p:txBody>
          <a:bodyPr wrap="square" rtlCol="0">
            <a:spAutoFit/>
          </a:bodyPr>
          <a:lstStyle/>
          <a:p>
            <a:r>
              <a:rPr lang="en-US" altLang="zh-TW" sz="1400" b="1">
                <a:solidFill>
                  <a:srgbClr val="324650"/>
                </a:solidFill>
                <a:latin typeface="Meiryo" charset="-128"/>
                <a:ea typeface="Meiryo" charset="-128"/>
                <a:cs typeface="Meiryo" charset="-128"/>
              </a:rPr>
              <a:t>AI</a:t>
            </a:r>
            <a:r>
              <a:rPr lang="zh-TW" altLang="en-US" sz="1400" b="1">
                <a:solidFill>
                  <a:srgbClr val="324650"/>
                </a:solidFill>
                <a:latin typeface="Meiryo" charset="-128"/>
                <a:ea typeface="Meiryo" charset="-128"/>
                <a:cs typeface="Meiryo" charset="-128"/>
              </a:rPr>
              <a:t> </a:t>
            </a:r>
            <a:r>
              <a:rPr lang="ja-JP" altLang="en-US" sz="1400" b="1">
                <a:solidFill>
                  <a:srgbClr val="324650"/>
                </a:solidFill>
                <a:latin typeface="Meiryo" charset="-128"/>
                <a:ea typeface="Meiryo" charset="-128"/>
                <a:cs typeface="Meiryo" charset="-128"/>
              </a:rPr>
              <a:t>画像識別</a:t>
            </a:r>
            <a:r>
              <a:rPr lang="zh-TW" altLang="en-US" sz="1400" b="1">
                <a:solidFill>
                  <a:srgbClr val="324650"/>
                </a:solidFill>
                <a:latin typeface="Meiryo" charset="-128"/>
                <a:ea typeface="Meiryo" charset="-128"/>
                <a:cs typeface="Meiryo" charset="-128"/>
              </a:rPr>
              <a:t>分類</a:t>
            </a:r>
          </a:p>
        </p:txBody>
      </p:sp>
      <p:sp>
        <p:nvSpPr>
          <p:cNvPr id="33" name="矩形: 圓角 32">
            <a:extLst>
              <a:ext uri="{FF2B5EF4-FFF2-40B4-BE49-F238E27FC236}">
                <a16:creationId xmlns:a16="http://schemas.microsoft.com/office/drawing/2014/main" id="{FB53A89E-C8E6-115B-71F8-467E1ABB6313}"/>
              </a:ext>
            </a:extLst>
          </p:cNvPr>
          <p:cNvSpPr/>
          <p:nvPr/>
        </p:nvSpPr>
        <p:spPr>
          <a:xfrm>
            <a:off x="7514377" y="5630035"/>
            <a:ext cx="4314979" cy="36209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a:solidFill>
                  <a:schemeClr val="tx1"/>
                </a:solidFill>
                <a:latin typeface="Meiryo UI" panose="020B0604030504040204" pitchFamily="34" charset="-128"/>
                <a:ea typeface="Meiryo UI" panose="020B0604030504040204" pitchFamily="34" charset="-128"/>
              </a:rPr>
              <a:t> </a:t>
            </a:r>
            <a:r>
              <a:rPr lang="ja-JP" altLang="en-US" sz="1400" b="1">
                <a:solidFill>
                  <a:schemeClr val="tx1"/>
                </a:solidFill>
                <a:latin typeface="Meiryo UI" panose="020B0604030504040204" pitchFamily="34" charset="-128"/>
                <a:ea typeface="Meiryo UI" panose="020B0604030504040204" pitchFamily="34" charset="-128"/>
              </a:rPr>
              <a:t>　</a:t>
            </a:r>
            <a:r>
              <a:rPr lang="zh-TW" altLang="en-US" sz="1400" b="1">
                <a:solidFill>
                  <a:schemeClr val="tx1"/>
                </a:solidFill>
                <a:latin typeface="Meiryo UI" panose="020B0604030504040204" pitchFamily="34" charset="-128"/>
                <a:ea typeface="Meiryo UI" panose="020B0604030504040204" pitchFamily="34" charset="-128"/>
              </a:rPr>
              <a:t>   </a:t>
            </a:r>
            <a:r>
              <a:rPr lang="en-US" altLang="zh-TW" sz="1400" b="1">
                <a:solidFill>
                  <a:schemeClr val="tx1"/>
                </a:solidFill>
                <a:latin typeface="Meiryo UI" panose="020B0604030504040204" pitchFamily="34" charset="-128"/>
                <a:ea typeface="Meiryo UI" panose="020B0604030504040204" pitchFamily="34" charset="-128"/>
              </a:rPr>
              <a:t>AI</a:t>
            </a:r>
            <a:r>
              <a:rPr lang="ja-JP" altLang="en-US" sz="1400" b="1">
                <a:solidFill>
                  <a:schemeClr val="tx1"/>
                </a:solidFill>
                <a:latin typeface="Meiryo UI" panose="020B0604030504040204" pitchFamily="34" charset="-128"/>
                <a:ea typeface="Meiryo UI" panose="020B0604030504040204" pitchFamily="34" charset="-128"/>
              </a:rPr>
              <a:t>識別を利用し、</a:t>
            </a:r>
            <a:r>
              <a:rPr lang="en-US" altLang="zh-TW" sz="1400" b="1">
                <a:solidFill>
                  <a:schemeClr val="tx1"/>
                </a:solidFill>
                <a:latin typeface="Meiryo UI" panose="020B0604030504040204" pitchFamily="34" charset="-128"/>
                <a:ea typeface="Meiryo UI" panose="020B0604030504040204" pitchFamily="34" charset="-128"/>
              </a:rPr>
              <a:t>30Hr/</a:t>
            </a:r>
            <a:r>
              <a:rPr lang="zh-TW" altLang="en-US" sz="1400" b="1">
                <a:solidFill>
                  <a:schemeClr val="tx1"/>
                </a:solidFill>
                <a:latin typeface="Meiryo UI" panose="020B0604030504040204" pitchFamily="34" charset="-128"/>
                <a:ea typeface="Meiryo UI" panose="020B0604030504040204" pitchFamily="34" charset="-128"/>
              </a:rPr>
              <a:t>月</a:t>
            </a:r>
            <a:r>
              <a:rPr lang="ja-JP" altLang="en-US" sz="1400" b="1">
                <a:solidFill>
                  <a:schemeClr val="tx1"/>
                </a:solidFill>
                <a:latin typeface="Meiryo UI" panose="020B0604030504040204" pitchFamily="34" charset="-128"/>
                <a:ea typeface="Meiryo UI" panose="020B0604030504040204" pitchFamily="34" charset="-128"/>
              </a:rPr>
              <a:t>の</a:t>
            </a:r>
            <a:r>
              <a:rPr lang="zh-TW" altLang="en-US" sz="1400" b="1">
                <a:solidFill>
                  <a:schemeClr val="tx1"/>
                </a:solidFill>
                <a:latin typeface="Meiryo UI" panose="020B0604030504040204" pitchFamily="34" charset="-128"/>
                <a:ea typeface="Meiryo UI" panose="020B0604030504040204" pitchFamily="34" charset="-128"/>
              </a:rPr>
              <a:t>作業時間</a:t>
            </a:r>
            <a:r>
              <a:rPr lang="ja-JP" altLang="en-US" sz="1400" b="1">
                <a:solidFill>
                  <a:schemeClr val="tx1"/>
                </a:solidFill>
                <a:latin typeface="Meiryo UI" panose="020B0604030504040204" pitchFamily="34" charset="-128"/>
                <a:ea typeface="Meiryo UI" panose="020B0604030504040204" pitchFamily="34" charset="-128"/>
              </a:rPr>
              <a:t>を</a:t>
            </a:r>
            <a:r>
              <a:rPr lang="zh-TW" altLang="en-US" sz="1400" b="1">
                <a:solidFill>
                  <a:schemeClr val="tx1"/>
                </a:solidFill>
                <a:latin typeface="Meiryo UI" panose="020B0604030504040204" pitchFamily="34" charset="-128"/>
                <a:ea typeface="Meiryo UI" panose="020B0604030504040204" pitchFamily="34" charset="-128"/>
              </a:rPr>
              <a:t>削減</a:t>
            </a:r>
            <a:endParaRPr lang="en-US" altLang="zh-TW" sz="1400" b="1">
              <a:solidFill>
                <a:schemeClr val="tx1"/>
              </a:solidFill>
              <a:latin typeface="Meiryo UI" panose="020B0604030504040204" pitchFamily="34" charset="-128"/>
              <a:ea typeface="Meiryo UI" panose="020B0604030504040204" pitchFamily="34" charset="-128"/>
            </a:endParaRPr>
          </a:p>
        </p:txBody>
      </p:sp>
      <p:sp>
        <p:nvSpPr>
          <p:cNvPr id="34" name="矩形 33">
            <a:extLst>
              <a:ext uri="{FF2B5EF4-FFF2-40B4-BE49-F238E27FC236}">
                <a16:creationId xmlns:a16="http://schemas.microsoft.com/office/drawing/2014/main" id="{D735E60E-D016-FD9B-3F32-D76A49AD0504}"/>
              </a:ext>
            </a:extLst>
          </p:cNvPr>
          <p:cNvSpPr/>
          <p:nvPr/>
        </p:nvSpPr>
        <p:spPr>
          <a:xfrm>
            <a:off x="7380524" y="1832003"/>
            <a:ext cx="1376458" cy="738664"/>
          </a:xfrm>
          <a:prstGeom prst="rect">
            <a:avLst/>
          </a:prstGeom>
        </p:spPr>
        <p:txBody>
          <a:bodyPr wrap="square">
            <a:spAutoFit/>
          </a:bodyPr>
          <a:lstStyle/>
          <a:p>
            <a:r>
              <a:rPr lang="ja-JP" altLang="en-US" sz="1400">
                <a:solidFill>
                  <a:srgbClr val="000000"/>
                </a:solidFill>
                <a:latin typeface="Meiryo UI" panose="020B0604030504040204" pitchFamily="34" charset="-128"/>
                <a:ea typeface="Meiryo UI" panose="020B0604030504040204" pitchFamily="34" charset="-128"/>
              </a:rPr>
              <a:t>画像</a:t>
            </a:r>
            <a:r>
              <a:rPr lang="zh-TW" altLang="en-US" sz="1400">
                <a:solidFill>
                  <a:srgbClr val="000000"/>
                </a:solidFill>
                <a:latin typeface="Meiryo UI" panose="020B0604030504040204" pitchFamily="34" charset="-128"/>
                <a:ea typeface="Meiryo UI" panose="020B0604030504040204" pitchFamily="34" charset="-128"/>
              </a:rPr>
              <a:t>分類</a:t>
            </a:r>
            <a:r>
              <a:rPr lang="ja-JP" altLang="en-US" sz="1400">
                <a:solidFill>
                  <a:srgbClr val="000000"/>
                </a:solidFill>
                <a:latin typeface="Meiryo UI" panose="020B0604030504040204" pitchFamily="34" charset="-128"/>
                <a:ea typeface="Meiryo UI" panose="020B0604030504040204" pitchFamily="34" charset="-128"/>
              </a:rPr>
              <a:t>できないため、</a:t>
            </a:r>
            <a:r>
              <a:rPr lang="zh-TW" altLang="en-US" sz="1400">
                <a:solidFill>
                  <a:srgbClr val="000000"/>
                </a:solidFill>
                <a:latin typeface="Meiryo UI" panose="020B0604030504040204" pitchFamily="34" charset="-128"/>
                <a:ea typeface="Meiryo UI" panose="020B0604030504040204" pitchFamily="34" charset="-128"/>
              </a:rPr>
              <a:t>資料</a:t>
            </a:r>
            <a:r>
              <a:rPr lang="ja-JP" altLang="en-US" sz="1400">
                <a:solidFill>
                  <a:srgbClr val="000000"/>
                </a:solidFill>
                <a:latin typeface="Meiryo UI" panose="020B0604030504040204" pitchFamily="34" charset="-128"/>
                <a:ea typeface="Meiryo UI" panose="020B0604030504040204" pitchFamily="34" charset="-128"/>
              </a:rPr>
              <a:t>の参考価値がない</a:t>
            </a:r>
            <a:endParaRPr lang="en-US" altLang="zh-TW" sz="1400">
              <a:solidFill>
                <a:srgbClr val="000000"/>
              </a:solidFill>
              <a:latin typeface="Meiryo UI" panose="020B0604030504040204" pitchFamily="34" charset="-128"/>
              <a:ea typeface="Meiryo UI" panose="020B0604030504040204" pitchFamily="34" charset="-128"/>
            </a:endParaRPr>
          </a:p>
        </p:txBody>
      </p:sp>
      <p:sp>
        <p:nvSpPr>
          <p:cNvPr id="35" name="矩形 34">
            <a:extLst>
              <a:ext uri="{FF2B5EF4-FFF2-40B4-BE49-F238E27FC236}">
                <a16:creationId xmlns:a16="http://schemas.microsoft.com/office/drawing/2014/main" id="{78AA9788-A7D8-EDD2-78E7-C2BE29FFA15F}"/>
              </a:ext>
            </a:extLst>
          </p:cNvPr>
          <p:cNvSpPr/>
          <p:nvPr/>
        </p:nvSpPr>
        <p:spPr>
          <a:xfrm>
            <a:off x="7454961" y="4595869"/>
            <a:ext cx="1376458" cy="738664"/>
          </a:xfrm>
          <a:prstGeom prst="rect">
            <a:avLst/>
          </a:prstGeom>
        </p:spPr>
        <p:txBody>
          <a:bodyPr wrap="square">
            <a:spAutoFit/>
          </a:bodyPr>
          <a:lstStyle/>
          <a:p>
            <a:r>
              <a:rPr lang="en-US" altLang="zh-TW" sz="1400">
                <a:solidFill>
                  <a:srgbClr val="000000"/>
                </a:solidFill>
                <a:latin typeface="Meiryo UI" panose="020B0604030504040204" pitchFamily="34" charset="-128"/>
                <a:ea typeface="Meiryo UI" panose="020B0604030504040204" pitchFamily="34" charset="-128"/>
              </a:rPr>
              <a:t>AI</a:t>
            </a:r>
            <a:r>
              <a:rPr lang="ja-JP" altLang="en-US" sz="1400">
                <a:solidFill>
                  <a:srgbClr val="000000"/>
                </a:solidFill>
                <a:latin typeface="Meiryo UI" panose="020B0604030504040204" pitchFamily="34" charset="-128"/>
                <a:ea typeface="Meiryo UI" panose="020B0604030504040204" pitchFamily="34" charset="-128"/>
              </a:rPr>
              <a:t>画像</a:t>
            </a:r>
            <a:r>
              <a:rPr lang="zh-TW" altLang="en-US" sz="1400">
                <a:solidFill>
                  <a:srgbClr val="000000"/>
                </a:solidFill>
                <a:latin typeface="Meiryo UI" panose="020B0604030504040204" pitchFamily="34" charset="-128"/>
                <a:ea typeface="Meiryo UI" panose="020B0604030504040204" pitchFamily="34" charset="-128"/>
              </a:rPr>
              <a:t>分類</a:t>
            </a:r>
            <a:r>
              <a:rPr lang="ja-JP" altLang="en-US" sz="1400">
                <a:solidFill>
                  <a:srgbClr val="000000"/>
                </a:solidFill>
                <a:latin typeface="Meiryo UI" panose="020B0604030504040204" pitchFamily="34" charset="-128"/>
                <a:ea typeface="Meiryo UI" panose="020B0604030504040204" pitchFamily="34" charset="-128"/>
              </a:rPr>
              <a:t>して、</a:t>
            </a:r>
            <a:r>
              <a:rPr lang="zh-TW" altLang="en-US" sz="1400">
                <a:solidFill>
                  <a:srgbClr val="000000"/>
                </a:solidFill>
                <a:latin typeface="Meiryo UI" panose="020B0604030504040204" pitchFamily="34" charset="-128"/>
                <a:ea typeface="Meiryo UI" panose="020B0604030504040204" pitchFamily="34" charset="-128"/>
              </a:rPr>
              <a:t>製造操作</a:t>
            </a:r>
            <a:r>
              <a:rPr lang="ja-JP" altLang="en-US" sz="1400">
                <a:solidFill>
                  <a:srgbClr val="000000"/>
                </a:solidFill>
                <a:latin typeface="Meiryo UI" panose="020B0604030504040204" pitchFamily="34" charset="-128"/>
                <a:ea typeface="Meiryo UI" panose="020B0604030504040204" pitchFamily="34" charset="-128"/>
              </a:rPr>
              <a:t>は資料を参考できる</a:t>
            </a:r>
            <a:endParaRPr lang="en-US" altLang="zh-TW" sz="1400">
              <a:solidFill>
                <a:srgbClr val="00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410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C4266223-D48D-4CA3-BC38-28F1A788ACBC}"/>
              </a:ext>
            </a:extLst>
          </p:cNvPr>
          <p:cNvCxnSpPr/>
          <p:nvPr/>
        </p:nvCxnSpPr>
        <p:spPr>
          <a:xfrm>
            <a:off x="700268" y="2285041"/>
            <a:ext cx="521285" cy="2352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9E40EB9-5008-5DFB-0759-F8683E5B8CDE}"/>
              </a:ext>
            </a:extLst>
          </p:cNvPr>
          <p:cNvSpPr txBox="1">
            <a:spLocks noChangeArrowheads="1"/>
          </p:cNvSpPr>
          <p:nvPr/>
        </p:nvSpPr>
        <p:spPr>
          <a:xfrm>
            <a:off x="100387" y="8008"/>
            <a:ext cx="7413989" cy="4838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ctr"/>
            <a:r>
              <a:rPr lang="en-US" altLang="zh-TW" sz="3200" b="1">
                <a:solidFill>
                  <a:schemeClr val="bg1"/>
                </a:solidFill>
                <a:latin typeface="Meiryo UI" panose="020B0604030504040204" pitchFamily="34" charset="-128"/>
                <a:ea typeface="Meiryo UI" panose="020B0604030504040204" pitchFamily="34" charset="-128"/>
              </a:rPr>
              <a:t>DX</a:t>
            </a:r>
            <a:r>
              <a:rPr lang="zh-TW" altLang="en-US" sz="3200" b="1">
                <a:solidFill>
                  <a:schemeClr val="bg1"/>
                </a:solidFill>
                <a:latin typeface="Meiryo UI" panose="020B0604030504040204" pitchFamily="34" charset="-128"/>
                <a:ea typeface="Meiryo UI" panose="020B0604030504040204" pitchFamily="34" charset="-128"/>
              </a:rPr>
              <a:t>事例</a:t>
            </a:r>
            <a:r>
              <a:rPr lang="en-US" altLang="zh-TW" sz="3200" b="1">
                <a:solidFill>
                  <a:schemeClr val="bg1"/>
                </a:solidFill>
                <a:latin typeface="Meiryo UI" panose="020B0604030504040204" pitchFamily="34" charset="-128"/>
                <a:ea typeface="Meiryo UI" panose="020B0604030504040204" pitchFamily="34" charset="-128"/>
              </a:rPr>
              <a:t>-</a:t>
            </a:r>
            <a:r>
              <a:rPr lang="zh-TW" altLang="en-US" sz="3200" b="1">
                <a:solidFill>
                  <a:schemeClr val="bg1"/>
                </a:solidFill>
                <a:latin typeface="Meiryo UI" panose="020B0604030504040204" pitchFamily="34" charset="-128"/>
                <a:ea typeface="Meiryo UI" panose="020B0604030504040204" pitchFamily="34" charset="-128"/>
              </a:rPr>
              <a:t>早會報告可視化</a:t>
            </a:r>
            <a:r>
              <a:rPr lang="en-US" altLang="zh-TW" sz="3200" b="1">
                <a:solidFill>
                  <a:schemeClr val="bg1"/>
                </a:solidFill>
                <a:latin typeface="Meiryo UI" panose="020B0604030504040204" pitchFamily="34" charset="-128"/>
                <a:ea typeface="Meiryo UI" panose="020B0604030504040204" pitchFamily="34" charset="-128"/>
              </a:rPr>
              <a:t>(Tableau)</a:t>
            </a:r>
          </a:p>
        </p:txBody>
      </p:sp>
      <p:cxnSp>
        <p:nvCxnSpPr>
          <p:cNvPr id="2" name="直線接點 1">
            <a:extLst>
              <a:ext uri="{FF2B5EF4-FFF2-40B4-BE49-F238E27FC236}">
                <a16:creationId xmlns:a16="http://schemas.microsoft.com/office/drawing/2014/main" id="{A29DBFD3-21BC-7407-482C-A4E05EB8AE92}"/>
              </a:ext>
            </a:extLst>
          </p:cNvPr>
          <p:cNvCxnSpPr>
            <a:cxnSpLocks/>
          </p:cNvCxnSpPr>
          <p:nvPr/>
        </p:nvCxnSpPr>
        <p:spPr>
          <a:xfrm flipV="1">
            <a:off x="5928510" y="626568"/>
            <a:ext cx="10757" cy="53824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C88F165-8902-83EB-96D6-329F66D1398D}"/>
              </a:ext>
            </a:extLst>
          </p:cNvPr>
          <p:cNvSpPr/>
          <p:nvPr/>
        </p:nvSpPr>
        <p:spPr>
          <a:xfrm>
            <a:off x="7008432" y="1384373"/>
            <a:ext cx="4437385" cy="462468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4445668B-306E-0AB8-3482-AD0B61663D8D}"/>
              </a:ext>
            </a:extLst>
          </p:cNvPr>
          <p:cNvSpPr txBox="1"/>
          <p:nvPr/>
        </p:nvSpPr>
        <p:spPr>
          <a:xfrm>
            <a:off x="7086056" y="1498190"/>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rPr>
              <a:t>After</a:t>
            </a:r>
            <a:endParaRPr lang="zh-TW" altLang="en-US" sz="1600" b="1">
              <a:solidFill>
                <a:srgbClr val="0000FF"/>
              </a:solidFill>
              <a:latin typeface="Meiryo" charset="-128"/>
              <a:ea typeface="Meiryo" charset="-128"/>
            </a:endParaRPr>
          </a:p>
        </p:txBody>
      </p:sp>
      <p:sp>
        <p:nvSpPr>
          <p:cNvPr id="13" name="矩形 12">
            <a:extLst>
              <a:ext uri="{FF2B5EF4-FFF2-40B4-BE49-F238E27FC236}">
                <a16:creationId xmlns:a16="http://schemas.microsoft.com/office/drawing/2014/main" id="{AF0A2534-0FBA-270A-FA63-0D1B86CDB1DC}"/>
              </a:ext>
            </a:extLst>
          </p:cNvPr>
          <p:cNvSpPr/>
          <p:nvPr/>
        </p:nvSpPr>
        <p:spPr>
          <a:xfrm>
            <a:off x="607927" y="1377291"/>
            <a:ext cx="4349964" cy="465500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160476AD-83D2-B7BA-1308-81A4BFA8CC4E}"/>
              </a:ext>
            </a:extLst>
          </p:cNvPr>
          <p:cNvSpPr txBox="1"/>
          <p:nvPr/>
        </p:nvSpPr>
        <p:spPr>
          <a:xfrm>
            <a:off x="741095" y="1430475"/>
            <a:ext cx="1073696" cy="338554"/>
          </a:xfrm>
          <a:prstGeom prst="rect">
            <a:avLst/>
          </a:prstGeom>
          <a:noFill/>
          <a:ln>
            <a:noFill/>
          </a:ln>
        </p:spPr>
        <p:txBody>
          <a:bodyPr wrap="square" rtlCol="0">
            <a:spAutoFit/>
          </a:bodyPr>
          <a:lstStyle/>
          <a:p>
            <a:r>
              <a:rPr lang="en-US" altLang="zh-TW" sz="1600" b="1">
                <a:solidFill>
                  <a:srgbClr val="0000FF"/>
                </a:solidFill>
                <a:latin typeface="Meiryo" charset="-128"/>
                <a:ea typeface="Meiryo" charset="-128"/>
                <a:cs typeface="Meiryo" charset="-128"/>
              </a:rPr>
              <a:t>Before</a:t>
            </a:r>
            <a:endParaRPr lang="zh-TW" altLang="en-US" sz="1200" b="1">
              <a:solidFill>
                <a:srgbClr val="0000FF"/>
              </a:solidFill>
              <a:latin typeface="Meiryo" charset="-128"/>
              <a:ea typeface="Meiryo" charset="-128"/>
              <a:cs typeface="Meiryo" charset="-128"/>
            </a:endParaRPr>
          </a:p>
        </p:txBody>
      </p:sp>
      <p:pic>
        <p:nvPicPr>
          <p:cNvPr id="16" name="圖片 15">
            <a:extLst>
              <a:ext uri="{FF2B5EF4-FFF2-40B4-BE49-F238E27FC236}">
                <a16:creationId xmlns:a16="http://schemas.microsoft.com/office/drawing/2014/main" id="{00000000-0008-0000-0000-000017000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85" y="1951776"/>
            <a:ext cx="2196353" cy="1411944"/>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00000000-0008-0000-0000-0000180000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196" y="4597945"/>
            <a:ext cx="2207557" cy="1355911"/>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5">
            <a:extLst>
              <a:ext uri="{FF2B5EF4-FFF2-40B4-BE49-F238E27FC236}">
                <a16:creationId xmlns:a16="http://schemas.microsoft.com/office/drawing/2014/main" id="{00000000-0008-0000-0000-000006000000}"/>
              </a:ext>
            </a:extLst>
          </p:cNvPr>
          <p:cNvSpPr txBox="1"/>
          <p:nvPr/>
        </p:nvSpPr>
        <p:spPr>
          <a:xfrm>
            <a:off x="798783" y="1817309"/>
            <a:ext cx="1042147" cy="34738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TW" sz="1050">
                <a:solidFill>
                  <a:srgbClr val="000000"/>
                </a:solidFill>
                <a:latin typeface="Meiryo UI" panose="020B0604030504040204" pitchFamily="34" charset="-128"/>
                <a:ea typeface="Meiryo UI" panose="020B0604030504040204" pitchFamily="34" charset="-128"/>
              </a:rPr>
              <a:t>ISOP</a:t>
            </a:r>
            <a:r>
              <a:rPr lang="zh-TW" altLang="en-US" sz="1050">
                <a:solidFill>
                  <a:srgbClr val="000000"/>
                </a:solidFill>
                <a:latin typeface="Meiryo UI" panose="020B0604030504040204" pitchFamily="34" charset="-128"/>
                <a:ea typeface="Meiryo UI" panose="020B0604030504040204" pitchFamily="34" charset="-128"/>
              </a:rPr>
              <a:t>欠點推移</a:t>
            </a:r>
          </a:p>
        </p:txBody>
      </p:sp>
      <p:sp>
        <p:nvSpPr>
          <p:cNvPr id="20" name="文字方塊 34">
            <a:extLst>
              <a:ext uri="{FF2B5EF4-FFF2-40B4-BE49-F238E27FC236}">
                <a16:creationId xmlns:a16="http://schemas.microsoft.com/office/drawing/2014/main" id="{00000000-0008-0000-0000-000023000000}"/>
              </a:ext>
            </a:extLst>
          </p:cNvPr>
          <p:cNvSpPr txBox="1"/>
          <p:nvPr/>
        </p:nvSpPr>
        <p:spPr>
          <a:xfrm>
            <a:off x="799890" y="4239150"/>
            <a:ext cx="1210236" cy="34738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TW" sz="1050">
                <a:solidFill>
                  <a:srgbClr val="000000"/>
                </a:solidFill>
                <a:latin typeface="Meiryo UI" panose="020B0604030504040204" pitchFamily="34" charset="-128"/>
                <a:ea typeface="Meiryo UI" panose="020B0604030504040204" pitchFamily="34" charset="-128"/>
              </a:rPr>
              <a:t>NG</a:t>
            </a:r>
            <a:r>
              <a:rPr lang="zh-TW" altLang="en-US" sz="1050">
                <a:solidFill>
                  <a:srgbClr val="000000"/>
                </a:solidFill>
                <a:latin typeface="Meiryo UI" panose="020B0604030504040204" pitchFamily="34" charset="-128"/>
                <a:ea typeface="Meiryo UI" panose="020B0604030504040204" pitchFamily="34" charset="-128"/>
              </a:rPr>
              <a:t>欠點推移</a:t>
            </a:r>
          </a:p>
        </p:txBody>
      </p:sp>
      <p:pic>
        <p:nvPicPr>
          <p:cNvPr id="15" name="圖片 14">
            <a:extLst>
              <a:ext uri="{FF2B5EF4-FFF2-40B4-BE49-F238E27FC236}">
                <a16:creationId xmlns:a16="http://schemas.microsoft.com/office/drawing/2014/main" id="{00000000-0008-0000-0000-0000150000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9864" y="3311206"/>
            <a:ext cx="2207558" cy="1411942"/>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33">
            <a:extLst>
              <a:ext uri="{FF2B5EF4-FFF2-40B4-BE49-F238E27FC236}">
                <a16:creationId xmlns:a16="http://schemas.microsoft.com/office/drawing/2014/main" id="{00000000-0008-0000-0000-000022000000}"/>
              </a:ext>
            </a:extLst>
          </p:cNvPr>
          <p:cNvSpPr txBox="1"/>
          <p:nvPr/>
        </p:nvSpPr>
        <p:spPr>
          <a:xfrm>
            <a:off x="2409322" y="2959098"/>
            <a:ext cx="1703294" cy="34738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TW" sz="1050">
                <a:solidFill>
                  <a:srgbClr val="000000"/>
                </a:solidFill>
                <a:latin typeface="Meiryo UI" panose="020B0604030504040204" pitchFamily="34" charset="-128"/>
                <a:ea typeface="Meiryo UI" panose="020B0604030504040204" pitchFamily="34" charset="-128"/>
              </a:rPr>
              <a:t>TOM3</a:t>
            </a:r>
            <a:r>
              <a:rPr lang="zh-TW" altLang="en-US" sz="1050">
                <a:solidFill>
                  <a:srgbClr val="000000"/>
                </a:solidFill>
                <a:latin typeface="Meiryo UI" panose="020B0604030504040204" pitchFamily="34" charset="-128"/>
                <a:ea typeface="Meiryo UI" panose="020B0604030504040204" pitchFamily="34" charset="-128"/>
              </a:rPr>
              <a:t>欠點推移</a:t>
            </a:r>
            <a:r>
              <a:rPr lang="en-US" altLang="zh-TW" sz="1050">
                <a:solidFill>
                  <a:srgbClr val="000000"/>
                </a:solidFill>
                <a:latin typeface="Meiryo UI" panose="020B0604030504040204" pitchFamily="34" charset="-128"/>
                <a:ea typeface="Meiryo UI" panose="020B0604030504040204" pitchFamily="34" charset="-128"/>
              </a:rPr>
              <a:t>+WI</a:t>
            </a:r>
            <a:r>
              <a:rPr lang="zh-TW" altLang="en-US" sz="1050">
                <a:solidFill>
                  <a:srgbClr val="000000"/>
                </a:solidFill>
                <a:latin typeface="Meiryo UI" panose="020B0604030504040204" pitchFamily="34" charset="-128"/>
                <a:ea typeface="Meiryo UI" panose="020B0604030504040204" pitchFamily="34" charset="-128"/>
              </a:rPr>
              <a:t>推移</a:t>
            </a:r>
          </a:p>
        </p:txBody>
      </p:sp>
      <p:sp>
        <p:nvSpPr>
          <p:cNvPr id="21" name="矩形 20">
            <a:extLst>
              <a:ext uri="{FF2B5EF4-FFF2-40B4-BE49-F238E27FC236}">
                <a16:creationId xmlns:a16="http://schemas.microsoft.com/office/drawing/2014/main" id="{198D419F-6B01-797E-52CB-6F45A1F095E2}"/>
              </a:ext>
            </a:extLst>
          </p:cNvPr>
          <p:cNvSpPr/>
          <p:nvPr/>
        </p:nvSpPr>
        <p:spPr>
          <a:xfrm>
            <a:off x="418164" y="485345"/>
            <a:ext cx="4748022" cy="769441"/>
          </a:xfrm>
          <a:prstGeom prst="rect">
            <a:avLst/>
          </a:prstGeom>
        </p:spPr>
        <p:txBody>
          <a:bodyPr wrap="square">
            <a:spAutoFit/>
          </a:bodyPr>
          <a:lstStyle/>
          <a:p>
            <a:pPr fontAlgn="auto">
              <a:spcBef>
                <a:spcPts val="0"/>
              </a:spcBef>
              <a:spcAft>
                <a:spcPts val="0"/>
              </a:spcAft>
              <a:defRPr/>
            </a:pP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問題點</a:t>
            </a: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zh-TW" altLang="en-US" sz="1300">
                <a:solidFill>
                  <a:srgbClr val="000000"/>
                </a:solidFill>
                <a:latin typeface="Meiryo UI" panose="020B0604030504040204" pitchFamily="34" charset="-128"/>
                <a:ea typeface="Meiryo UI" panose="020B0604030504040204" pitchFamily="34" charset="-128"/>
              </a:rPr>
              <a:t>晨會報告為每日定常作業</a:t>
            </a:r>
            <a:r>
              <a:rPr lang="en-US" altLang="zh-TW" sz="1300">
                <a:solidFill>
                  <a:srgbClr val="000000"/>
                </a:solidFill>
                <a:latin typeface="Meiryo UI" panose="020B0604030504040204" pitchFamily="34" charset="-128"/>
                <a:ea typeface="Meiryo UI" panose="020B0604030504040204" pitchFamily="34" charset="-128"/>
              </a:rPr>
              <a:t>,</a:t>
            </a:r>
            <a:r>
              <a:rPr lang="zh-TW" altLang="en-US" sz="1300">
                <a:solidFill>
                  <a:srgbClr val="000000"/>
                </a:solidFill>
                <a:latin typeface="Meiryo UI" panose="020B0604030504040204" pitchFamily="34" charset="-128"/>
                <a:ea typeface="Meiryo UI" panose="020B0604030504040204" pitchFamily="34" charset="-128"/>
              </a:rPr>
              <a:t> 早會前需要完成時間非常緊迫</a:t>
            </a:r>
            <a:r>
              <a:rPr lang="en-US" altLang="zh-TW" sz="1300">
                <a:solidFill>
                  <a:srgbClr val="000000"/>
                </a:solidFill>
                <a:latin typeface="Meiryo UI" panose="020B0604030504040204" pitchFamily="34" charset="-128"/>
                <a:ea typeface="Meiryo UI" panose="020B0604030504040204" pitchFamily="34" charset="-128"/>
              </a:rPr>
              <a:t>,</a:t>
            </a:r>
            <a:r>
              <a:rPr lang="zh-TW" altLang="en-US" sz="1300">
                <a:solidFill>
                  <a:srgbClr val="000000"/>
                </a:solidFill>
                <a:latin typeface="Meiryo UI" panose="020B0604030504040204" pitchFamily="34" charset="-128"/>
                <a:ea typeface="Meiryo UI" panose="020B0604030504040204" pitchFamily="34" charset="-128"/>
              </a:rPr>
              <a:t>在不同資料手動下載</a:t>
            </a:r>
            <a:r>
              <a:rPr lang="en-US" altLang="zh-TW" sz="1300">
                <a:solidFill>
                  <a:srgbClr val="000000"/>
                </a:solidFill>
                <a:latin typeface="Meiryo UI" panose="020B0604030504040204" pitchFamily="34" charset="-128"/>
                <a:ea typeface="Meiryo UI" panose="020B0604030504040204" pitchFamily="34" charset="-128"/>
              </a:rPr>
              <a:t>,</a:t>
            </a:r>
            <a:r>
              <a:rPr lang="zh-TW" altLang="en-US" sz="1300">
                <a:solidFill>
                  <a:srgbClr val="000000"/>
                </a:solidFill>
                <a:latin typeface="Meiryo UI" panose="020B0604030504040204" pitchFamily="34" charset="-128"/>
                <a:ea typeface="Meiryo UI" panose="020B0604030504040204" pitchFamily="34" charset="-128"/>
              </a:rPr>
              <a:t>資料整理過程耗時</a:t>
            </a:r>
            <a:r>
              <a:rPr lang="en-US" altLang="zh-TW" sz="1300">
                <a:solidFill>
                  <a:srgbClr val="000000"/>
                </a:solidFill>
                <a:latin typeface="Meiryo UI" panose="020B0604030504040204" pitchFamily="34" charset="-128"/>
                <a:ea typeface="Meiryo UI" panose="020B0604030504040204" pitchFamily="34" charset="-128"/>
              </a:rPr>
              <a:t>,</a:t>
            </a:r>
            <a:r>
              <a:rPr lang="zh-TW" altLang="en-US" sz="1300">
                <a:solidFill>
                  <a:srgbClr val="000000"/>
                </a:solidFill>
                <a:latin typeface="Meiryo UI" panose="020B0604030504040204" pitchFamily="34" charset="-128"/>
                <a:ea typeface="Meiryo UI" panose="020B0604030504040204" pitchFamily="34" charset="-128"/>
              </a:rPr>
              <a:t>容易發生資料不正確</a:t>
            </a:r>
            <a:r>
              <a:rPr lang="en-US" altLang="zh-TW" sz="1300">
                <a:solidFill>
                  <a:srgbClr val="000000"/>
                </a:solidFill>
                <a:latin typeface="Meiryo UI" panose="020B0604030504040204" pitchFamily="34" charset="-128"/>
                <a:ea typeface="Meiryo UI" panose="020B0604030504040204" pitchFamily="34" charset="-128"/>
              </a:rPr>
              <a:t>.</a:t>
            </a:r>
          </a:p>
        </p:txBody>
      </p:sp>
      <p:sp>
        <p:nvSpPr>
          <p:cNvPr id="22" name="Text Box 5">
            <a:extLst>
              <a:ext uri="{FF2B5EF4-FFF2-40B4-BE49-F238E27FC236}">
                <a16:creationId xmlns:a16="http://schemas.microsoft.com/office/drawing/2014/main" id="{00000000-0008-0000-0000-000026000000}"/>
              </a:ext>
            </a:extLst>
          </p:cNvPr>
          <p:cNvSpPr txBox="1">
            <a:spLocks noChangeArrowheads="1"/>
          </p:cNvSpPr>
          <p:nvPr/>
        </p:nvSpPr>
        <p:spPr bwMode="auto">
          <a:xfrm>
            <a:off x="2958090" y="5021805"/>
            <a:ext cx="1673538" cy="932050"/>
          </a:xfrm>
          <a:prstGeom prst="rect">
            <a:avLst/>
          </a:prstGeom>
          <a:gradFill rotWithShape="1">
            <a:gsLst>
              <a:gs pos="0">
                <a:srgbClr val="3399FF"/>
              </a:gs>
              <a:gs pos="50000">
                <a:srgbClr val="CCFFFF"/>
              </a:gs>
              <a:gs pos="100000">
                <a:srgbClr val="3399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9542" tIns="49771" rIns="99542" bIns="49771"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1" hangingPunct="1">
              <a:spcBef>
                <a:spcPct val="0"/>
              </a:spcBef>
              <a:buClrTx/>
              <a:buSzTx/>
              <a:buFontTx/>
              <a:buNone/>
            </a:pPr>
            <a:r>
              <a:rPr lang="en-US" altLang="zh-TW" sz="1200">
                <a:solidFill>
                  <a:srgbClr val="000000"/>
                </a:solidFill>
                <a:latin typeface="Meiryo UI" panose="020B0604030504040204" pitchFamily="34" charset="-128"/>
                <a:ea typeface="Meiryo UI" panose="020B0604030504040204" pitchFamily="34" charset="-128"/>
              </a:rPr>
              <a:t>1.</a:t>
            </a:r>
            <a:r>
              <a:rPr lang="zh-TW" altLang="en-US" sz="1200">
                <a:solidFill>
                  <a:srgbClr val="000000"/>
                </a:solidFill>
                <a:latin typeface="Meiryo UI" panose="020B0604030504040204" pitchFamily="34" charset="-128"/>
                <a:ea typeface="Meiryo UI" panose="020B0604030504040204" pitchFamily="34" charset="-128"/>
              </a:rPr>
              <a:t>在不同系統下載</a:t>
            </a:r>
            <a:endParaRPr lang="en-US" altLang="zh-TW" sz="1200">
              <a:solidFill>
                <a:srgbClr val="000000"/>
              </a:solidFill>
              <a:latin typeface="Meiryo UI" panose="020B0604030504040204" pitchFamily="34" charset="-128"/>
              <a:ea typeface="Meiryo UI" panose="020B0604030504040204" pitchFamily="34" charset="-128"/>
            </a:endParaRPr>
          </a:p>
          <a:p>
            <a:pPr algn="ctr" eaLnBrk="1" hangingPunct="1">
              <a:spcBef>
                <a:spcPct val="0"/>
              </a:spcBef>
              <a:buClrTx/>
              <a:buSzTx/>
              <a:buFontTx/>
              <a:buNone/>
            </a:pPr>
            <a:r>
              <a:rPr lang="en-US" altLang="zh-TW" sz="1200">
                <a:solidFill>
                  <a:srgbClr val="000000"/>
                </a:solidFill>
                <a:latin typeface="Meiryo UI" panose="020B0604030504040204" pitchFamily="34" charset="-128"/>
                <a:ea typeface="Meiryo UI" panose="020B0604030504040204" pitchFamily="34" charset="-128"/>
              </a:rPr>
              <a:t>2.</a:t>
            </a:r>
            <a:r>
              <a:rPr lang="zh-TW" altLang="en-US" sz="1200">
                <a:solidFill>
                  <a:srgbClr val="000000"/>
                </a:solidFill>
                <a:latin typeface="Meiryo UI" panose="020B0604030504040204" pitchFamily="34" charset="-128"/>
                <a:ea typeface="Meiryo UI" panose="020B0604030504040204" pitchFamily="34" charset="-128"/>
              </a:rPr>
              <a:t>手動下載更新</a:t>
            </a:r>
            <a:endParaRPr lang="en-US" altLang="zh-TW" sz="1200">
              <a:solidFill>
                <a:srgbClr val="000000"/>
              </a:solidFill>
              <a:latin typeface="Meiryo UI" panose="020B0604030504040204" pitchFamily="34" charset="-128"/>
              <a:ea typeface="Meiryo UI" panose="020B0604030504040204" pitchFamily="34" charset="-128"/>
            </a:endParaRPr>
          </a:p>
          <a:p>
            <a:pPr algn="ctr" eaLnBrk="1" hangingPunct="1">
              <a:spcBef>
                <a:spcPct val="0"/>
              </a:spcBef>
              <a:buClrTx/>
              <a:buSzTx/>
              <a:buFontTx/>
              <a:buNone/>
            </a:pPr>
            <a:r>
              <a:rPr lang="en-US" altLang="zh-TW" sz="1200">
                <a:solidFill>
                  <a:srgbClr val="000000"/>
                </a:solidFill>
                <a:latin typeface="Meiryo UI" panose="020B0604030504040204" pitchFamily="34" charset="-128"/>
                <a:ea typeface="Meiryo UI" panose="020B0604030504040204" pitchFamily="34" charset="-128"/>
              </a:rPr>
              <a:t>3.</a:t>
            </a:r>
            <a:r>
              <a:rPr lang="zh-TW" altLang="en-US" sz="1200">
                <a:solidFill>
                  <a:srgbClr val="000000"/>
                </a:solidFill>
                <a:latin typeface="Meiryo UI" panose="020B0604030504040204" pitchFamily="34" charset="-128"/>
                <a:ea typeface="Meiryo UI" panose="020B0604030504040204" pitchFamily="34" charset="-128"/>
              </a:rPr>
              <a:t>不同資料表作成</a:t>
            </a:r>
          </a:p>
        </p:txBody>
      </p:sp>
      <p:pic>
        <p:nvPicPr>
          <p:cNvPr id="23" name="內容版面配置區 4">
            <a:extLst>
              <a:ext uri="{FF2B5EF4-FFF2-40B4-BE49-F238E27FC236}">
                <a16:creationId xmlns:a16="http://schemas.microsoft.com/office/drawing/2014/main" id="{5BF2F403-7538-4A49-6A44-2AC359E646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3172" y="3630593"/>
            <a:ext cx="3198145" cy="1372661"/>
          </a:xfrm>
          <a:prstGeom prst="rect">
            <a:avLst/>
          </a:prstGeom>
          <a:ln>
            <a:noFill/>
          </a:ln>
          <a:effectLst>
            <a:outerShdw blurRad="190500" algn="tl" rotWithShape="0">
              <a:srgbClr val="000000">
                <a:alpha val="70000"/>
              </a:srgbClr>
            </a:outerShdw>
          </a:effectLst>
        </p:spPr>
      </p:pic>
      <p:pic>
        <p:nvPicPr>
          <p:cNvPr id="24" name="內容版面配置區 5">
            <a:extLst>
              <a:ext uri="{FF2B5EF4-FFF2-40B4-BE49-F238E27FC236}">
                <a16:creationId xmlns:a16="http://schemas.microsoft.com/office/drawing/2014/main" id="{5CB81BCA-09C0-4691-65C2-45378137C37A}"/>
              </a:ext>
            </a:extLst>
          </p:cNvPr>
          <p:cNvPicPr>
            <a:picLocks noChangeAspect="1"/>
          </p:cNvPicPr>
          <p:nvPr/>
        </p:nvPicPr>
        <p:blipFill>
          <a:blip r:embed="rId7"/>
          <a:stretch>
            <a:fillRect/>
          </a:stretch>
        </p:blipFill>
        <p:spPr>
          <a:xfrm>
            <a:off x="7583171" y="2185397"/>
            <a:ext cx="3198146" cy="1409649"/>
          </a:xfrm>
          <a:prstGeom prst="rect">
            <a:avLst/>
          </a:prstGeom>
          <a:ln>
            <a:noFill/>
          </a:ln>
          <a:effectLst>
            <a:outerShdw blurRad="292100" dist="139700" dir="2700000" algn="tl" rotWithShape="0">
              <a:srgbClr val="333333">
                <a:alpha val="65000"/>
              </a:srgbClr>
            </a:outerShdw>
          </a:effectLst>
        </p:spPr>
      </p:pic>
      <p:sp>
        <p:nvSpPr>
          <p:cNvPr id="25" name="Text Box 5">
            <a:extLst>
              <a:ext uri="{FF2B5EF4-FFF2-40B4-BE49-F238E27FC236}">
                <a16:creationId xmlns:a16="http://schemas.microsoft.com/office/drawing/2014/main" id="{00000000-0008-0000-0000-000028000000}"/>
              </a:ext>
            </a:extLst>
          </p:cNvPr>
          <p:cNvSpPr txBox="1">
            <a:spLocks noChangeArrowheads="1"/>
          </p:cNvSpPr>
          <p:nvPr/>
        </p:nvSpPr>
        <p:spPr bwMode="auto">
          <a:xfrm>
            <a:off x="9435707" y="5080750"/>
            <a:ext cx="1673538" cy="767789"/>
          </a:xfrm>
          <a:prstGeom prst="rect">
            <a:avLst/>
          </a:prstGeom>
          <a:gradFill rotWithShape="1">
            <a:gsLst>
              <a:gs pos="0">
                <a:srgbClr val="3399FF"/>
              </a:gs>
              <a:gs pos="50000">
                <a:srgbClr val="CCFFFF"/>
              </a:gs>
              <a:gs pos="100000">
                <a:srgbClr val="3399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9542" tIns="49771" rIns="99542" bIns="49771"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US" altLang="zh-TW" sz="1200">
                <a:solidFill>
                  <a:srgbClr val="000000"/>
                </a:solidFill>
                <a:latin typeface="Meiryo UI" panose="020B0604030504040204" pitchFamily="34" charset="-128"/>
                <a:ea typeface="Meiryo UI" panose="020B0604030504040204" pitchFamily="34" charset="-128"/>
              </a:rPr>
              <a:t>1.</a:t>
            </a:r>
            <a:r>
              <a:rPr lang="zh-TW" altLang="en-US" sz="1200">
                <a:solidFill>
                  <a:srgbClr val="000000"/>
                </a:solidFill>
                <a:latin typeface="Meiryo UI" panose="020B0604030504040204" pitchFamily="34" charset="-128"/>
                <a:ea typeface="Meiryo UI" panose="020B0604030504040204" pitchFamily="34" charset="-128"/>
              </a:rPr>
              <a:t>在</a:t>
            </a:r>
            <a:r>
              <a:rPr lang="en-US" altLang="zh-TW" sz="1200">
                <a:solidFill>
                  <a:srgbClr val="000000"/>
                </a:solidFill>
                <a:latin typeface="Meiryo UI" panose="020B0604030504040204" pitchFamily="34" charset="-128"/>
                <a:ea typeface="Meiryo UI" panose="020B0604030504040204" pitchFamily="34" charset="-128"/>
              </a:rPr>
              <a:t>BI</a:t>
            </a:r>
            <a:r>
              <a:rPr lang="zh-TW" altLang="en-US" sz="1200">
                <a:solidFill>
                  <a:srgbClr val="000000"/>
                </a:solidFill>
                <a:latin typeface="Meiryo UI" panose="020B0604030504040204" pitchFamily="34" charset="-128"/>
                <a:ea typeface="Meiryo UI" panose="020B0604030504040204" pitchFamily="34" charset="-128"/>
              </a:rPr>
              <a:t>整合運算</a:t>
            </a:r>
            <a:endParaRPr lang="en-US" altLang="zh-TW" sz="1200">
              <a:solidFill>
                <a:srgbClr val="000000"/>
              </a:solidFill>
              <a:latin typeface="Meiryo UI" panose="020B0604030504040204" pitchFamily="34" charset="-128"/>
              <a:ea typeface="Meiryo UI" panose="020B0604030504040204" pitchFamily="34" charset="-128"/>
            </a:endParaRPr>
          </a:p>
          <a:p>
            <a:pPr algn="ctr">
              <a:spcBef>
                <a:spcPct val="0"/>
              </a:spcBef>
            </a:pPr>
            <a:r>
              <a:rPr lang="en-US" altLang="zh-TW" sz="1200">
                <a:solidFill>
                  <a:srgbClr val="000000"/>
                </a:solidFill>
                <a:latin typeface="Meiryo UI" panose="020B0604030504040204" pitchFamily="34" charset="-128"/>
                <a:ea typeface="Meiryo UI" panose="020B0604030504040204" pitchFamily="34" charset="-128"/>
              </a:rPr>
              <a:t>2.</a:t>
            </a:r>
            <a:r>
              <a:rPr lang="zh-TW" altLang="en-US" sz="1200">
                <a:solidFill>
                  <a:srgbClr val="000000"/>
                </a:solidFill>
                <a:latin typeface="Meiryo UI" panose="020B0604030504040204" pitchFamily="34" charset="-128"/>
                <a:ea typeface="Meiryo UI" panose="020B0604030504040204" pitchFamily="34" charset="-128"/>
              </a:rPr>
              <a:t>自動更新</a:t>
            </a:r>
            <a:endParaRPr lang="en-US" altLang="zh-TW" sz="1200">
              <a:solidFill>
                <a:srgbClr val="000000"/>
              </a:solidFill>
              <a:latin typeface="Meiryo UI" panose="020B0604030504040204" pitchFamily="34" charset="-128"/>
              <a:ea typeface="Meiryo UI" panose="020B0604030504040204" pitchFamily="34" charset="-128"/>
            </a:endParaRPr>
          </a:p>
          <a:p>
            <a:pPr algn="ctr">
              <a:spcBef>
                <a:spcPct val="0"/>
              </a:spcBef>
            </a:pPr>
            <a:r>
              <a:rPr lang="en-US" altLang="zh-TW" sz="1200">
                <a:solidFill>
                  <a:srgbClr val="000000"/>
                </a:solidFill>
                <a:latin typeface="Meiryo UI" panose="020B0604030504040204" pitchFamily="34" charset="-128"/>
                <a:ea typeface="Meiryo UI" panose="020B0604030504040204" pitchFamily="34" charset="-128"/>
              </a:rPr>
              <a:t>3.</a:t>
            </a:r>
            <a:r>
              <a:rPr lang="zh-TW" altLang="en-US" sz="1200">
                <a:solidFill>
                  <a:srgbClr val="000000"/>
                </a:solidFill>
                <a:latin typeface="Meiryo UI" panose="020B0604030504040204" pitchFamily="34" charset="-128"/>
                <a:ea typeface="Meiryo UI" panose="020B0604030504040204" pitchFamily="34" charset="-128"/>
              </a:rPr>
              <a:t>在統一平台作成</a:t>
            </a:r>
          </a:p>
        </p:txBody>
      </p:sp>
      <p:sp>
        <p:nvSpPr>
          <p:cNvPr id="26" name="矩形 25">
            <a:extLst>
              <a:ext uri="{FF2B5EF4-FFF2-40B4-BE49-F238E27FC236}">
                <a16:creationId xmlns:a16="http://schemas.microsoft.com/office/drawing/2014/main" id="{5E77695C-41EC-4E8F-49B3-7E28C9CECC08}"/>
              </a:ext>
            </a:extLst>
          </p:cNvPr>
          <p:cNvSpPr/>
          <p:nvPr/>
        </p:nvSpPr>
        <p:spPr>
          <a:xfrm>
            <a:off x="6853873" y="538028"/>
            <a:ext cx="4924688" cy="800219"/>
          </a:xfrm>
          <a:prstGeom prst="rect">
            <a:avLst/>
          </a:prstGeom>
        </p:spPr>
        <p:txBody>
          <a:bodyPr wrap="square">
            <a:spAutoFit/>
          </a:bodyPr>
          <a:lstStyle/>
          <a:p>
            <a:pPr fontAlgn="auto">
              <a:spcBef>
                <a:spcPts val="0"/>
              </a:spcBef>
              <a:spcAft>
                <a:spcPts val="0"/>
              </a:spcAft>
              <a:defRPr/>
            </a:pP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r>
              <a:rPr lang="zh-TW" altLang="en-US" b="1">
                <a:solidFill>
                  <a:srgbClr val="000000"/>
                </a:solidFill>
                <a:latin typeface="Meiryo UI" panose="020B0604030504040204" pitchFamily="34" charset="-128"/>
                <a:ea typeface="Meiryo UI" panose="020B0604030504040204" pitchFamily="34" charset="-128"/>
                <a:cs typeface="Meiryo UI" panose="020B0604030504040204" pitchFamily="34" charset="-128"/>
              </a:rPr>
              <a:t>改善點</a:t>
            </a:r>
            <a:r>
              <a:rPr lang="en-US" altLang="zh-TW" b="1">
                <a:solidFill>
                  <a:prstClr val="black"/>
                </a:solidFill>
                <a:latin typeface="Meiryo UI" panose="020B0604030504040204" pitchFamily="34" charset="-128"/>
                <a:ea typeface="Meiryo UI" panose="020B0604030504040204" pitchFamily="34" charset="-128"/>
                <a:cs typeface="Meiryo UI" panose="020B0604030504040204" pitchFamily="34" charset="-128"/>
              </a:rPr>
              <a:t>】</a:t>
            </a:r>
            <a:endParaRPr lang="en-US" altLang="zh-TW" b="1">
              <a:solidFill>
                <a:srgbClr val="000000"/>
              </a:solidFill>
              <a:latin typeface="Meiryo UI" panose="020B0604030504040204" pitchFamily="34" charset="-128"/>
              <a:ea typeface="Meiryo UI" panose="020B0604030504040204" pitchFamily="34" charset="-128"/>
            </a:endParaRPr>
          </a:p>
          <a:p>
            <a:pPr fontAlgn="auto">
              <a:spcBef>
                <a:spcPts val="0"/>
              </a:spcBef>
              <a:spcAft>
                <a:spcPts val="0"/>
              </a:spcAft>
              <a:defRPr/>
            </a:pPr>
            <a:r>
              <a:rPr lang="zh-TW" altLang="en-US" sz="1400">
                <a:solidFill>
                  <a:srgbClr val="000000"/>
                </a:solidFill>
                <a:latin typeface="Meiryo UI" panose="020B0604030504040204" pitchFamily="34" charset="-128"/>
                <a:ea typeface="Meiryo UI" panose="020B0604030504040204" pitchFamily="34" charset="-128"/>
              </a:rPr>
              <a:t>透過</a:t>
            </a:r>
            <a:r>
              <a:rPr lang="en-US" altLang="zh-TW" sz="1400">
                <a:solidFill>
                  <a:srgbClr val="000000"/>
                </a:solidFill>
                <a:latin typeface="Meiryo UI" panose="020B0604030504040204" pitchFamily="34" charset="-128"/>
                <a:ea typeface="Meiryo UI" panose="020B0604030504040204" pitchFamily="34" charset="-128"/>
              </a:rPr>
              <a:t>Tableau</a:t>
            </a:r>
            <a:r>
              <a:rPr lang="zh-TW" altLang="en-US" sz="1400">
                <a:solidFill>
                  <a:srgbClr val="000000"/>
                </a:solidFill>
                <a:latin typeface="Meiryo UI" panose="020B0604030504040204" pitchFamily="34" charset="-128"/>
                <a:ea typeface="Meiryo UI" panose="020B0604030504040204" pitchFamily="34" charset="-128"/>
              </a:rPr>
              <a:t>改善可以每日定時自動更新並從集計圖表推移可以知道</a:t>
            </a:r>
            <a:r>
              <a:rPr lang="en-US" altLang="zh-TW" sz="1400">
                <a:solidFill>
                  <a:srgbClr val="000000"/>
                </a:solidFill>
                <a:latin typeface="Meiryo UI" panose="020B0604030504040204" pitchFamily="34" charset="-128"/>
                <a:ea typeface="Meiryo UI" panose="020B0604030504040204" pitchFamily="34" charset="-128"/>
              </a:rPr>
              <a:t>ISOP,PAM</a:t>
            </a:r>
            <a:r>
              <a:rPr lang="zh-TW" altLang="en-US" sz="1400">
                <a:solidFill>
                  <a:srgbClr val="000000"/>
                </a:solidFill>
                <a:latin typeface="Meiryo UI" panose="020B0604030504040204" pitchFamily="34" charset="-128"/>
                <a:ea typeface="Meiryo UI" panose="020B0604030504040204" pitchFamily="34" charset="-128"/>
              </a:rPr>
              <a:t>即時正確的品質狀況。</a:t>
            </a:r>
            <a:r>
              <a:rPr lang="en-US" altLang="zh-TW" sz="1400">
                <a:solidFill>
                  <a:srgbClr val="000000"/>
                </a:solidFill>
                <a:latin typeface="Meiryo UI" panose="020B0604030504040204" pitchFamily="34" charset="-128"/>
                <a:ea typeface="Meiryo UI" panose="020B0604030504040204" pitchFamily="34" charset="-128"/>
              </a:rPr>
              <a:t>.</a:t>
            </a:r>
          </a:p>
        </p:txBody>
      </p:sp>
      <p:pic>
        <p:nvPicPr>
          <p:cNvPr id="28" name="圖片 27">
            <a:extLst>
              <a:ext uri="{FF2B5EF4-FFF2-40B4-BE49-F238E27FC236}">
                <a16:creationId xmlns:a16="http://schemas.microsoft.com/office/drawing/2014/main" id="{745AFB77-03DB-BB28-01F1-0B2EADFB85F7}"/>
              </a:ext>
            </a:extLst>
          </p:cNvPr>
          <p:cNvPicPr>
            <a:picLocks noChangeAspect="1"/>
          </p:cNvPicPr>
          <p:nvPr/>
        </p:nvPicPr>
        <p:blipFill>
          <a:blip r:embed="rId8"/>
          <a:stretch>
            <a:fillRect/>
          </a:stretch>
        </p:blipFill>
        <p:spPr>
          <a:xfrm>
            <a:off x="3192624" y="1753144"/>
            <a:ext cx="1222790" cy="1037133"/>
          </a:xfrm>
          <a:prstGeom prst="rect">
            <a:avLst/>
          </a:prstGeom>
          <a:scene3d>
            <a:camera prst="obliqueTopRight"/>
            <a:lightRig rig="threePt" dir="t"/>
          </a:scene3d>
        </p:spPr>
      </p:pic>
      <p:sp>
        <p:nvSpPr>
          <p:cNvPr id="29" name="文字方塊 28">
            <a:extLst>
              <a:ext uri="{FF2B5EF4-FFF2-40B4-BE49-F238E27FC236}">
                <a16:creationId xmlns:a16="http://schemas.microsoft.com/office/drawing/2014/main" id="{EF898698-89F1-B939-CE74-D7166E8B49DA}"/>
              </a:ext>
            </a:extLst>
          </p:cNvPr>
          <p:cNvSpPr txBox="1"/>
          <p:nvPr/>
        </p:nvSpPr>
        <p:spPr>
          <a:xfrm>
            <a:off x="8535998" y="1826575"/>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ja-JP" sz="1600" b="1">
                <a:latin typeface="Microsoft YaHei" panose="020B0503020204020204" pitchFamily="34" charset="-122"/>
                <a:ea typeface="Microsoft YaHei" panose="020B0503020204020204" pitchFamily="34" charset="-122"/>
              </a:rPr>
              <a:t>ISOP</a:t>
            </a:r>
            <a:endParaRPr lang="ja-JP" altLang="en-US" sz="1600" b="1">
              <a:latin typeface="Microsoft YaHei" panose="020B0503020204020204" pitchFamily="34" charset="-122"/>
              <a:ea typeface="Microsoft YaHei" panose="020B0503020204020204" pitchFamily="34" charset="-122"/>
            </a:endParaRPr>
          </a:p>
        </p:txBody>
      </p:sp>
      <p:sp>
        <p:nvSpPr>
          <p:cNvPr id="30" name="文字方塊 29">
            <a:extLst>
              <a:ext uri="{FF2B5EF4-FFF2-40B4-BE49-F238E27FC236}">
                <a16:creationId xmlns:a16="http://schemas.microsoft.com/office/drawing/2014/main" id="{E543A7D3-5BF3-B628-218A-D02F013021EB}"/>
              </a:ext>
            </a:extLst>
          </p:cNvPr>
          <p:cNvSpPr txBox="1"/>
          <p:nvPr/>
        </p:nvSpPr>
        <p:spPr>
          <a:xfrm>
            <a:off x="8535998" y="3464517"/>
            <a:ext cx="109850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ja-JP" sz="1600" b="1">
                <a:latin typeface="Microsoft YaHei" panose="020B0503020204020204" pitchFamily="34" charset="-122"/>
                <a:ea typeface="Microsoft YaHei" panose="020B0503020204020204" pitchFamily="34" charset="-122"/>
              </a:rPr>
              <a:t>PAM</a:t>
            </a:r>
            <a:endParaRPr lang="ja-JP" altLang="en-US" sz="1600" b="1">
              <a:latin typeface="Microsoft YaHei" panose="020B0503020204020204" pitchFamily="34" charset="-122"/>
              <a:ea typeface="Microsoft YaHei" panose="020B0503020204020204" pitchFamily="34" charset="-122"/>
            </a:endParaRPr>
          </a:p>
        </p:txBody>
      </p:sp>
      <p:pic>
        <p:nvPicPr>
          <p:cNvPr id="31" name="圖片 30">
            <a:extLst>
              <a:ext uri="{FF2B5EF4-FFF2-40B4-BE49-F238E27FC236}">
                <a16:creationId xmlns:a16="http://schemas.microsoft.com/office/drawing/2014/main" id="{68EFA859-A6C0-9C40-DF3E-35E3BA616318}"/>
              </a:ext>
            </a:extLst>
          </p:cNvPr>
          <p:cNvPicPr>
            <a:picLocks noChangeAspect="1"/>
          </p:cNvPicPr>
          <p:nvPr/>
        </p:nvPicPr>
        <p:blipFill>
          <a:blip r:embed="rId9"/>
          <a:stretch>
            <a:fillRect/>
          </a:stretch>
        </p:blipFill>
        <p:spPr>
          <a:xfrm>
            <a:off x="7959235" y="5112255"/>
            <a:ext cx="902404" cy="697403"/>
          </a:xfrm>
          <a:prstGeom prst="rect">
            <a:avLst/>
          </a:prstGeom>
        </p:spPr>
      </p:pic>
      <p:sp>
        <p:nvSpPr>
          <p:cNvPr id="27" name="Rectangle 73"/>
          <p:cNvSpPr>
            <a:spLocks noChangeArrowheads="1"/>
          </p:cNvSpPr>
          <p:nvPr/>
        </p:nvSpPr>
        <p:spPr bwMode="auto">
          <a:xfrm>
            <a:off x="594186" y="6143723"/>
            <a:ext cx="9144000" cy="36209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fontAlgn="auto" hangingPunct="1">
              <a:spcBef>
                <a:spcPts val="0"/>
              </a:spcBef>
              <a:spcAft>
                <a:spcPts val="0"/>
              </a:spcAft>
              <a:buNone/>
              <a:defRPr/>
            </a:pPr>
            <a:r>
              <a:rPr lang="zh-TW" altLang="en-US" sz="2000" b="1">
                <a:solidFill>
                  <a:prstClr val="white"/>
                </a:solidFill>
                <a:latin typeface="Meiryo UI" panose="020B0604030504040204" pitchFamily="34" charset="-128"/>
                <a:ea typeface="Meiryo UI" panose="020B0604030504040204" pitchFamily="34" charset="-128"/>
              </a:rPr>
              <a:t>早會報告可視化開發中</a:t>
            </a:r>
            <a:r>
              <a:rPr lang="en-US" altLang="zh-TW" sz="2000" b="1">
                <a:solidFill>
                  <a:prstClr val="white"/>
                </a:solidFill>
                <a:latin typeface="Meiryo UI" panose="020B0604030504040204" pitchFamily="34" charset="-128"/>
                <a:ea typeface="Meiryo UI" panose="020B0604030504040204" pitchFamily="34" charset="-128"/>
              </a:rPr>
              <a:t>(</a:t>
            </a:r>
            <a:r>
              <a:rPr lang="zh-TW" altLang="en-US" sz="2000" b="1">
                <a:solidFill>
                  <a:prstClr val="white"/>
                </a:solidFill>
                <a:latin typeface="Meiryo UI" panose="020B0604030504040204" pitchFamily="34" charset="-128"/>
                <a:ea typeface="Meiryo UI" panose="020B0604030504040204" pitchFamily="34" charset="-128"/>
              </a:rPr>
              <a:t>成效預估</a:t>
            </a:r>
            <a:r>
              <a:rPr lang="en-US" altLang="zh-TW" sz="2000" b="1">
                <a:solidFill>
                  <a:prstClr val="white"/>
                </a:solidFill>
                <a:latin typeface="Meiryo UI" panose="020B0604030504040204" pitchFamily="34" charset="-128"/>
                <a:ea typeface="Meiryo UI" panose="020B0604030504040204" pitchFamily="34" charset="-128"/>
              </a:rPr>
              <a:t>:43Hr/</a:t>
            </a:r>
            <a:r>
              <a:rPr lang="zh-TW" altLang="en-US" sz="2000" b="1">
                <a:solidFill>
                  <a:prstClr val="white"/>
                </a:solidFill>
                <a:latin typeface="Meiryo UI" panose="020B0604030504040204" pitchFamily="34" charset="-128"/>
                <a:ea typeface="Meiryo UI" panose="020B0604030504040204" pitchFamily="34" charset="-128"/>
              </a:rPr>
              <a:t>月</a:t>
            </a:r>
            <a:r>
              <a:rPr lang="en-US" altLang="zh-TW" sz="2000" b="1">
                <a:solidFill>
                  <a:prstClr val="white"/>
                </a:solidFill>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324212979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MediaLengthInSeconds xmlns="06f40e22-4ae5-471f-aba9-697f7019d031" xsi:nil="true"/>
    <SharedWithUsers xmlns="efc91a35-95dc-44c3-b5f8-3a0d45593902">
      <UserInfo>
        <DisplayName/>
        <AccountId xsi:nil="true"/>
        <AccountType/>
      </UserInfo>
    </SharedWithUsers>
    <Level xmlns="06f40e22-4ae5-471f-aba9-697f7019d03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8650DB-06EF-4B94-9DB0-332C4E305A68}">
  <ds:schemaRefs>
    <ds:schemaRef ds:uri="http://schemas.microsoft.com/sharepoint/v3/contenttype/forms"/>
  </ds:schemaRefs>
</ds:datastoreItem>
</file>

<file path=customXml/itemProps2.xml><?xml version="1.0" encoding="utf-8"?>
<ds:datastoreItem xmlns:ds="http://schemas.openxmlformats.org/officeDocument/2006/customXml" ds:itemID="{65C8AE29-7766-4661-9779-F9FAF35C5812}">
  <ds:schemaRefs>
    <ds:schemaRef ds:uri="http://purl.org/dc/elements/1.1/"/>
    <ds:schemaRef ds:uri="http://schemas.microsoft.com/office/2006/metadata/properties"/>
    <ds:schemaRef ds:uri="c5ed5643-1602-4064-a57f-14c03643e739"/>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35d95f34-e8a1-40b9-af93-a3e54e226d19"/>
    <ds:schemaRef ds:uri="http://www.w3.org/XML/1998/namespace"/>
    <ds:schemaRef ds:uri="http://purl.org/dc/dcmitype/"/>
  </ds:schemaRefs>
</ds:datastoreItem>
</file>

<file path=customXml/itemProps3.xml><?xml version="1.0" encoding="utf-8"?>
<ds:datastoreItem xmlns:ds="http://schemas.openxmlformats.org/officeDocument/2006/customXml" ds:itemID="{C6854525-FA13-4BAC-BD05-0A82061006C7}"/>
</file>

<file path=docProps/app.xml><?xml version="1.0" encoding="utf-8"?>
<Properties xmlns="http://schemas.openxmlformats.org/officeDocument/2006/extended-properties" xmlns:vt="http://schemas.openxmlformats.org/officeDocument/2006/docPropsVTypes">
  <TotalTime>1</TotalTime>
  <Words>2000</Words>
  <Application>Microsoft Office PowerPoint</Application>
  <PresentationFormat>寬螢幕</PresentationFormat>
  <Paragraphs>276</Paragraphs>
  <Slides>10</Slides>
  <Notes>9</Notes>
  <HiddenSlides>2</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10</vt:i4>
      </vt:variant>
    </vt:vector>
  </HeadingPairs>
  <TitlesOfParts>
    <vt:vector size="22" baseType="lpstr">
      <vt:lpstr>Meiryo</vt:lpstr>
      <vt:lpstr>Meiryo UI</vt:lpstr>
      <vt:lpstr>Microsoft YaHei</vt:lpstr>
      <vt:lpstr>Microsoft YaHei UI</vt:lpstr>
      <vt:lpstr>MS PGothic</vt:lpstr>
      <vt:lpstr>細明體</vt:lpstr>
      <vt:lpstr>微軟正黑體</vt:lpstr>
      <vt:lpstr>新細明體</vt:lpstr>
      <vt:lpstr>Arial</vt:lpstr>
      <vt:lpstr>Calibri</vt:lpstr>
      <vt:lpstr>Wingdings</vt:lpstr>
      <vt:lpstr>Office 佈景主題</vt:lpstr>
      <vt:lpstr>2024年度　製造一部  上期 MR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 柏因</dc:creator>
  <cp:lastModifiedBy>侯 家驊(hou chiahua)/ADT/經企・革新・PEGAS@s</cp:lastModifiedBy>
  <cp:revision>3</cp:revision>
  <cp:lastPrinted>2020-02-18T02:26:33Z</cp:lastPrinted>
  <dcterms:created xsi:type="dcterms:W3CDTF">2014-10-06T14:16:53Z</dcterms:created>
  <dcterms:modified xsi:type="dcterms:W3CDTF">2024-09-04T02:05:21Z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MediaServiceImageTags">
    <vt:lpwstr/>
  </property>
  <property fmtid="{D5CDD505-2E9C-101B-9397-08002B2CF9AE}" pid="4" name="Order">
    <vt:lpwstr>80858800.0000000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編輯">
    <vt:lpwstr>, </vt:lpwstr>
  </property>
</Properties>
</file>